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89" r:id="rId2"/>
    <p:sldId id="318" r:id="rId3"/>
    <p:sldId id="290" r:id="rId4"/>
    <p:sldId id="345" r:id="rId5"/>
    <p:sldId id="348" r:id="rId6"/>
    <p:sldId id="349" r:id="rId7"/>
    <p:sldId id="350" r:id="rId8"/>
    <p:sldId id="351" r:id="rId9"/>
    <p:sldId id="263" r:id="rId10"/>
    <p:sldId id="346" r:id="rId11"/>
    <p:sldId id="319" r:id="rId12"/>
    <p:sldId id="340" r:id="rId13"/>
    <p:sldId id="347" r:id="rId14"/>
    <p:sldId id="352" r:id="rId15"/>
    <p:sldId id="270" r:id="rId16"/>
    <p:sldId id="271" r:id="rId17"/>
    <p:sldId id="272" r:id="rId18"/>
    <p:sldId id="273" r:id="rId19"/>
    <p:sldId id="274" r:id="rId20"/>
    <p:sldId id="341" r:id="rId21"/>
    <p:sldId id="275" r:id="rId22"/>
    <p:sldId id="276" r:id="rId23"/>
    <p:sldId id="342" r:id="rId24"/>
    <p:sldId id="277" r:id="rId25"/>
    <p:sldId id="278" r:id="rId26"/>
    <p:sldId id="343" r:id="rId27"/>
    <p:sldId id="280" r:id="rId28"/>
    <p:sldId id="279" r:id="rId29"/>
    <p:sldId id="322" r:id="rId30"/>
    <p:sldId id="323" r:id="rId31"/>
    <p:sldId id="337" r:id="rId32"/>
    <p:sldId id="324" r:id="rId33"/>
    <p:sldId id="326" r:id="rId34"/>
    <p:sldId id="338" r:id="rId35"/>
    <p:sldId id="328" r:id="rId36"/>
    <p:sldId id="329" r:id="rId37"/>
    <p:sldId id="339" r:id="rId38"/>
    <p:sldId id="331" r:id="rId39"/>
    <p:sldId id="333" r:id="rId40"/>
    <p:sldId id="334" r:id="rId41"/>
    <p:sldId id="344" r:id="rId42"/>
    <p:sldId id="321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2705" autoAdjust="0"/>
  </p:normalViewPr>
  <p:slideViewPr>
    <p:cSldViewPr>
      <p:cViewPr varScale="1">
        <p:scale>
          <a:sx n="64" d="100"/>
          <a:sy n="64" d="100"/>
        </p:scale>
        <p:origin x="-6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E6EC5-6D18-C948-A7EA-7D98ADB7DB12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F9C0-0920-234E-B45B-D1105B138A8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3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27A6430-7505-47A8-A561-B42A7FB7006F}" type="datetimeFigureOut">
              <a:rPr lang="it-IT" smtClean="0"/>
              <a:t>02/12/2016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3E98A52-11ED-49BD-BE91-4CF58B68295C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04867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it-IT" sz="40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0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2800" b="1" dirty="0" smtClean="0"/>
          </a:p>
          <a:p>
            <a:pPr marL="0" indent="0" algn="ctr">
              <a:buNone/>
            </a:pPr>
            <a:r>
              <a:rPr lang="it-I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SIMPOSIO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INTERPROFESSIONALE </a:t>
            </a:r>
          </a:p>
          <a:p>
            <a:pPr marL="0" indent="0" algn="ctr">
              <a:buNone/>
            </a:pPr>
            <a:endParaRPr lang="it-IT" sz="28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TECNOLOGIE PER LA GESTIONE DELLA RELAZIONE: </a:t>
            </a:r>
            <a:endParaRPr lang="it-IT" sz="2800" b="1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it-IT" sz="2800" b="1" i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PAZIENTE-MALATTIA-TEAM DIABETOLOGICO</a:t>
            </a:r>
          </a:p>
          <a:p>
            <a:pPr marL="0" indent="0" algn="ctr">
              <a:buNone/>
            </a:pP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“Vestire” il monitoraggio </a:t>
            </a:r>
            <a:r>
              <a:rPr lang="it-IT" sz="28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glicemico</a:t>
            </a:r>
          </a:p>
          <a:p>
            <a:pPr marL="0" indent="0" algn="ctr">
              <a:buNone/>
            </a:pPr>
            <a:endParaRPr lang="it-IT" sz="9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b="1" dirty="0" smtClean="0">
                <a:latin typeface="Bell MT" panose="02020503060305020303" pitchFamily="18" charset="0"/>
              </a:rPr>
              <a:t>Torino </a:t>
            </a:r>
            <a:r>
              <a:rPr lang="it-IT" b="1" dirty="0">
                <a:latin typeface="Bell MT" panose="02020503060305020303" pitchFamily="18" charset="0"/>
              </a:rPr>
              <a:t>2 dicembre 2016</a:t>
            </a:r>
          </a:p>
          <a:p>
            <a:pPr marL="0" indent="0" algn="ctr">
              <a:buNone/>
            </a:pPr>
            <a:endParaRPr lang="it-IT" sz="1200" b="1" dirty="0">
              <a:solidFill>
                <a:srgbClr val="FFFF00"/>
              </a:solidFill>
              <a:latin typeface="Tempus Sans ITC" panose="04020404030D07020202" pitchFamily="82" charset="0"/>
            </a:endParaRPr>
          </a:p>
          <a:p>
            <a:pPr marL="0" indent="0" algn="ctr">
              <a:buNone/>
            </a:pPr>
            <a:r>
              <a:rPr lang="it-IT" sz="3000" b="1" dirty="0" smtClean="0">
                <a:solidFill>
                  <a:srgbClr val="FFFF00"/>
                </a:solidFill>
              </a:rPr>
              <a:t>Terapia educazionale del paziente diabetico:</a:t>
            </a:r>
            <a:endParaRPr lang="it-IT" sz="28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3000" i="1" dirty="0" smtClean="0">
                <a:solidFill>
                  <a:srgbClr val="FFFF00"/>
                </a:solidFill>
              </a:rPr>
              <a:t>esperienza in ricovero ordinario</a:t>
            </a:r>
            <a:endParaRPr lang="it-IT" sz="3000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3600" dirty="0" smtClean="0">
              <a:solidFill>
                <a:srgbClr val="FFFF00"/>
              </a:solidFill>
            </a:endParaRPr>
          </a:p>
          <a:p>
            <a:pPr marL="0" lvl="0" indent="0" algn="ctr">
              <a:buClr>
                <a:srgbClr val="F3A447"/>
              </a:buClr>
              <a:buNone/>
            </a:pPr>
            <a:r>
              <a:rPr lang="it-IT" sz="1600" b="1" dirty="0">
                <a:solidFill>
                  <a:prstClr val="white"/>
                </a:solidFill>
                <a:latin typeface="Bell MT" panose="02020503060305020303" pitchFamily="18" charset="0"/>
              </a:rPr>
              <a:t>Dr.ssa Carolina </a:t>
            </a:r>
            <a:r>
              <a:rPr lang="it-IT" sz="1600" b="1" dirty="0" err="1">
                <a:solidFill>
                  <a:prstClr val="white"/>
                </a:solidFill>
                <a:latin typeface="Bell MT" panose="02020503060305020303" pitchFamily="18" charset="0"/>
              </a:rPr>
              <a:t>Devardo</a:t>
            </a:r>
            <a:r>
              <a:rPr lang="it-IT" sz="1600" b="1" dirty="0">
                <a:solidFill>
                  <a:prstClr val="white"/>
                </a:solidFill>
                <a:latin typeface="Bell MT" panose="02020503060305020303" pitchFamily="18" charset="0"/>
              </a:rPr>
              <a:t> </a:t>
            </a:r>
          </a:p>
          <a:p>
            <a:pPr marL="0" lvl="0" indent="0" algn="ctr">
              <a:buClr>
                <a:srgbClr val="F3A447"/>
              </a:buClr>
              <a:buNone/>
            </a:pPr>
            <a:r>
              <a:rPr lang="it-IT" sz="1600" dirty="0">
                <a:solidFill>
                  <a:prstClr val="white"/>
                </a:solidFill>
                <a:latin typeface="Bell MT" panose="02020503060305020303" pitchFamily="18" charset="0"/>
              </a:rPr>
              <a:t>Referente Infermieristico Dipartimento Medicina Generale e Specialistica </a:t>
            </a:r>
          </a:p>
          <a:p>
            <a:pPr marL="0" lvl="0" indent="0" algn="ctr">
              <a:buClr>
                <a:srgbClr val="F3A447"/>
              </a:buClr>
              <a:buNone/>
            </a:pPr>
            <a:r>
              <a:rPr lang="it-IT" sz="1600" dirty="0">
                <a:solidFill>
                  <a:prstClr val="white"/>
                </a:solidFill>
                <a:latin typeface="Bell MT" panose="02020503060305020303" pitchFamily="18" charset="0"/>
              </a:rPr>
              <a:t>AOU Città della Salute e della Scienza di Torino</a:t>
            </a:r>
          </a:p>
          <a:p>
            <a:pPr marL="0" indent="0" algn="ctr">
              <a:buNone/>
            </a:pPr>
            <a:endParaRPr lang="it-IT" sz="1900" b="1" dirty="0"/>
          </a:p>
        </p:txBody>
      </p:sp>
      <p:pic>
        <p:nvPicPr>
          <p:cNvPr id="1026" name="Picture 2" descr="F:\diabete\simposio\AM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1296144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iabete\simposio\S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476" y="476671"/>
            <a:ext cx="1282600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8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F3A447"/>
              </a:buClr>
              <a:buNone/>
            </a:pPr>
            <a:r>
              <a:rPr lang="it-IT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Perché un </a:t>
            </a:r>
            <a:r>
              <a:rPr lang="it-IT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percorso educativo rivolto alla persona ricoverata affetta da </a:t>
            </a:r>
            <a:r>
              <a:rPr lang="it-IT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diabete? </a:t>
            </a:r>
            <a:endParaRPr lang="it-IT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39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611560" y="332656"/>
            <a:ext cx="7848872" cy="57633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endParaRPr lang="it-IT" sz="4000" kern="50" dirty="0" smtClean="0">
              <a:latin typeface="Times New Roman"/>
              <a:ea typeface="Lucida Sans Unicode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it-IT" sz="4000" kern="50" dirty="0">
              <a:latin typeface="Times New Roman"/>
              <a:ea typeface="Lucida Sans Unicode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it-IT" sz="4000" kern="50" dirty="0" smtClean="0">
                <a:solidFill>
                  <a:srgbClr val="FFFF00"/>
                </a:solidFill>
                <a:latin typeface="Times New Roman"/>
                <a:ea typeface="Lucida Sans Unicode"/>
              </a:rPr>
              <a:t>Dimettere </a:t>
            </a:r>
            <a:r>
              <a:rPr lang="it-IT" sz="4000" kern="50" dirty="0">
                <a:solidFill>
                  <a:srgbClr val="FFFF00"/>
                </a:solidFill>
                <a:latin typeface="Times New Roman"/>
                <a:ea typeface="Lucida Sans Unicode"/>
              </a:rPr>
              <a:t>in sicurezza i pazienti </a:t>
            </a:r>
            <a:r>
              <a:rPr lang="it-IT" sz="4000" kern="50" dirty="0" err="1" smtClean="0">
                <a:solidFill>
                  <a:srgbClr val="FFFF00"/>
                </a:solidFill>
                <a:latin typeface="Times New Roman"/>
                <a:ea typeface="Lucida Sans Unicode"/>
              </a:rPr>
              <a:t>insulino</a:t>
            </a:r>
            <a:r>
              <a:rPr lang="it-IT" sz="4000" kern="50" dirty="0" smtClean="0">
                <a:solidFill>
                  <a:srgbClr val="FFFF00"/>
                </a:solidFill>
                <a:latin typeface="Times New Roman"/>
                <a:ea typeface="Lucida Sans Unicode"/>
              </a:rPr>
              <a:t> trattati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it-IT" sz="4000" kern="50" dirty="0" smtClean="0">
                <a:latin typeface="Times New Roman"/>
                <a:ea typeface="Lucida Sans Unicode"/>
              </a:rPr>
              <a:t>(</a:t>
            </a:r>
            <a:r>
              <a:rPr lang="it-IT" sz="4000" kern="50" dirty="0">
                <a:latin typeface="Times New Roman"/>
                <a:ea typeface="Lucida Sans Unicode"/>
              </a:rPr>
              <a:t>farmaco ad alto rischio)</a:t>
            </a:r>
            <a:endParaRPr lang="it-IT" sz="3200" kern="50" dirty="0">
              <a:latin typeface="Times New Roman"/>
              <a:ea typeface="Lucida Sans Unicode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it-IT" sz="3200" kern="50" dirty="0">
                <a:latin typeface="Times New Roman"/>
                <a:ea typeface="Lucida Sans Unicode"/>
              </a:rPr>
              <a:t> </a:t>
            </a:r>
            <a:endParaRPr lang="it-IT" sz="4000" kern="50" dirty="0" smtClean="0">
              <a:latin typeface="Times New Roman"/>
              <a:ea typeface="Lucida Sans Unicode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it-IT" sz="4000" kern="50" dirty="0" smtClean="0">
                <a:latin typeface="Times New Roman"/>
                <a:ea typeface="Lucida Sans Unicode"/>
              </a:rPr>
              <a:t>Far acquisire competenze </a:t>
            </a:r>
            <a:r>
              <a:rPr lang="it-IT" sz="4000" u="sng" kern="50" dirty="0" smtClean="0">
                <a:latin typeface="Times New Roman"/>
                <a:ea typeface="Lucida Sans Unicode"/>
              </a:rPr>
              <a:t>sull’auto monitoraggio glicemico</a:t>
            </a:r>
            <a:r>
              <a:rPr lang="it-IT" sz="4000" kern="50" dirty="0" smtClean="0">
                <a:latin typeface="Times New Roman"/>
                <a:ea typeface="Lucida Sans Unicode"/>
              </a:rPr>
              <a:t>, </a:t>
            </a:r>
            <a:r>
              <a:rPr lang="it-IT" sz="4000" u="sng" kern="50" dirty="0" smtClean="0">
                <a:latin typeface="Times New Roman"/>
                <a:ea typeface="Lucida Sans Unicode"/>
              </a:rPr>
              <a:t>sull’auto somministrazione insulinica</a:t>
            </a:r>
            <a:r>
              <a:rPr lang="it-IT" sz="4000" kern="50" dirty="0" smtClean="0">
                <a:latin typeface="Times New Roman"/>
                <a:ea typeface="Lucida Sans Unicode"/>
              </a:rPr>
              <a:t> e sul </a:t>
            </a:r>
            <a:r>
              <a:rPr lang="it-IT" sz="4000" u="sng" kern="50" dirty="0" smtClean="0">
                <a:latin typeface="Times New Roman"/>
                <a:ea typeface="Lucida Sans Unicode"/>
              </a:rPr>
              <a:t>riconoscimento e trattamento dell’ipoglicemia</a:t>
            </a:r>
          </a:p>
          <a:p>
            <a:pPr marL="0" indent="0" algn="ctr">
              <a:spcAft>
                <a:spcPts val="0"/>
              </a:spcAft>
              <a:buNone/>
            </a:pPr>
            <a:endParaRPr lang="it-IT" sz="3600" kern="50" dirty="0">
              <a:latin typeface="Times New Roman"/>
              <a:ea typeface="Lucida Sans Unicode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3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683568" y="1196752"/>
            <a:ext cx="7704856" cy="489924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pazienti </a:t>
            </a:r>
            <a:r>
              <a:rPr lang="it-IT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insulino</a:t>
            </a:r>
            <a:r>
              <a:rPr lang="it-IT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trattati:</a:t>
            </a:r>
          </a:p>
          <a:p>
            <a:pPr marL="0" indent="0" algn="ctr">
              <a:buNone/>
            </a:pPr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Diabete </a:t>
            </a:r>
            <a:r>
              <a:rPr lang="it-IT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 1 o di tipo 2 con indicazione alla    terapia insulinica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it-IT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Diabete secondario in post trapianto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it-IT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Diabete secondario a terapia immunosoppressiva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it-IT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Diabete secondario a terapia corticosteroidea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it-IT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Diabete secondario a </a:t>
            </a:r>
            <a:r>
              <a:rPr lang="it-IT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pancreasectomia</a:t>
            </a:r>
            <a:r>
              <a:rPr lang="it-IT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it-IT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Diabete gestazionale con indicazione alla terapia insulinica</a:t>
            </a:r>
          </a:p>
          <a:p>
            <a:pPr marL="0" indent="0">
              <a:buNone/>
            </a:pPr>
            <a:endParaRPr lang="it-IT" sz="32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</a:rPr>
              <a:t>A chi è rivolto?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2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683568" y="1556792"/>
            <a:ext cx="7632848" cy="457200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Clr>
                <a:srgbClr val="C00000"/>
              </a:buClr>
              <a:buNone/>
            </a:pPr>
            <a:endParaRPr lang="it-IT" sz="800" dirty="0" smtClean="0">
              <a:solidFill>
                <a:prstClr val="white"/>
              </a:solidFill>
            </a:endParaRPr>
          </a:p>
          <a:p>
            <a:pPr marL="0" lvl="0" indent="0" algn="ctr">
              <a:buClr>
                <a:srgbClr val="C00000"/>
              </a:buClr>
              <a:buNone/>
            </a:pPr>
            <a:r>
              <a:rPr lang="it-IT" sz="4000" dirty="0" smtClean="0">
                <a:solidFill>
                  <a:prstClr val="white"/>
                </a:solidFill>
              </a:rPr>
              <a:t>Procedura </a:t>
            </a:r>
          </a:p>
          <a:p>
            <a:pPr marL="0" lvl="0" indent="0" algn="ctr">
              <a:buClr>
                <a:srgbClr val="C00000"/>
              </a:buClr>
              <a:buNone/>
            </a:pPr>
            <a:r>
              <a:rPr lang="it-IT" sz="4000" dirty="0" smtClean="0">
                <a:solidFill>
                  <a:prstClr val="white"/>
                </a:solidFill>
              </a:rPr>
              <a:t>«</a:t>
            </a:r>
            <a:r>
              <a:rPr lang="it-IT" sz="4000" dirty="0">
                <a:solidFill>
                  <a:prstClr val="white"/>
                </a:solidFill>
              </a:rPr>
              <a:t>Terapia educazionale nel paziente diabetico ricoverato</a:t>
            </a:r>
            <a:r>
              <a:rPr lang="it-IT" sz="4000" dirty="0" smtClean="0">
                <a:solidFill>
                  <a:prstClr val="white"/>
                </a:solidFill>
              </a:rPr>
              <a:t>»</a:t>
            </a:r>
          </a:p>
          <a:p>
            <a:pPr marL="0" lvl="0" indent="0">
              <a:buClr>
                <a:srgbClr val="C00000"/>
              </a:buClr>
              <a:buNone/>
            </a:pPr>
            <a:endParaRPr lang="it-IT" sz="4000" dirty="0">
              <a:solidFill>
                <a:prstClr val="white"/>
              </a:solidFill>
            </a:endParaRPr>
          </a:p>
          <a:p>
            <a:pPr marL="0" lvl="0" indent="0" algn="ctr">
              <a:buClr>
                <a:srgbClr val="C00000"/>
              </a:buClr>
              <a:buNone/>
            </a:pPr>
            <a:r>
              <a:rPr lang="it-IT" sz="4000" dirty="0">
                <a:solidFill>
                  <a:prstClr val="white"/>
                </a:solidFill>
              </a:rPr>
              <a:t>Procedura </a:t>
            </a:r>
            <a:endParaRPr lang="it-IT" sz="4000" dirty="0" smtClean="0">
              <a:solidFill>
                <a:prstClr val="white"/>
              </a:solidFill>
            </a:endParaRPr>
          </a:p>
          <a:p>
            <a:pPr marL="0" lvl="0" indent="0" algn="ctr">
              <a:buClr>
                <a:srgbClr val="C00000"/>
              </a:buClr>
              <a:buNone/>
            </a:pPr>
            <a:r>
              <a:rPr lang="it-IT" sz="4000" dirty="0" smtClean="0">
                <a:solidFill>
                  <a:prstClr val="white"/>
                </a:solidFill>
              </a:rPr>
              <a:t>«</a:t>
            </a:r>
            <a:r>
              <a:rPr lang="it-IT" sz="4000" dirty="0">
                <a:solidFill>
                  <a:prstClr val="white"/>
                </a:solidFill>
              </a:rPr>
              <a:t>Terapia educazionale ambulatoriale nella PA con diabete»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b="1" dirty="0" smtClean="0">
                <a:solidFill>
                  <a:srgbClr val="FFFF00"/>
                </a:solidFill>
              </a:rPr>
              <a:t/>
            </a:r>
            <a:br>
              <a:rPr lang="it-IT" sz="4400" b="1" dirty="0" smtClean="0">
                <a:solidFill>
                  <a:srgbClr val="FFFF00"/>
                </a:solidFill>
              </a:rPr>
            </a:br>
            <a:r>
              <a:rPr lang="it-IT" sz="4400" b="1" dirty="0">
                <a:solidFill>
                  <a:srgbClr val="FFFF00"/>
                </a:solidFill>
              </a:rPr>
              <a:t/>
            </a:r>
            <a:br>
              <a:rPr lang="it-IT" sz="4400" b="1" dirty="0">
                <a:solidFill>
                  <a:srgbClr val="FFFF00"/>
                </a:solidFill>
              </a:rPr>
            </a:br>
            <a:r>
              <a:rPr lang="it-IT" sz="4400" b="1" dirty="0" smtClean="0">
                <a:solidFill>
                  <a:srgbClr val="FFFF00"/>
                </a:solidFill>
              </a:rPr>
              <a:t/>
            </a:r>
            <a:br>
              <a:rPr lang="it-IT" sz="4400" b="1" dirty="0" smtClean="0">
                <a:solidFill>
                  <a:srgbClr val="FFFF00"/>
                </a:solidFill>
              </a:rPr>
            </a:br>
            <a:r>
              <a:rPr lang="it-IT" sz="4400" b="1" dirty="0">
                <a:solidFill>
                  <a:srgbClr val="FFFF00"/>
                </a:solidFill>
              </a:rPr>
              <a:t/>
            </a:r>
            <a:br>
              <a:rPr lang="it-IT" sz="4400" b="1" dirty="0">
                <a:solidFill>
                  <a:srgbClr val="FFFF00"/>
                </a:solidFill>
              </a:rPr>
            </a:br>
            <a:r>
              <a:rPr lang="it-IT" sz="4400" b="1" dirty="0" smtClean="0">
                <a:solidFill>
                  <a:srgbClr val="FFFF00"/>
                </a:solidFill>
              </a:rPr>
              <a:t/>
            </a:r>
            <a:br>
              <a:rPr lang="it-IT" sz="4400" b="1" dirty="0" smtClean="0">
                <a:solidFill>
                  <a:srgbClr val="FFFF00"/>
                </a:solidFill>
              </a:rPr>
            </a:br>
            <a:r>
              <a:rPr lang="it-IT" sz="4400" b="1" dirty="0">
                <a:solidFill>
                  <a:srgbClr val="FFFF00"/>
                </a:solidFill>
              </a:rPr>
              <a:t/>
            </a:r>
            <a:br>
              <a:rPr lang="it-IT" sz="4400" b="1" dirty="0">
                <a:solidFill>
                  <a:srgbClr val="FFFF00"/>
                </a:solidFill>
              </a:rPr>
            </a:br>
            <a:r>
              <a:rPr lang="it-IT" sz="4400" b="1" dirty="0" smtClean="0">
                <a:solidFill>
                  <a:srgbClr val="FFFF00"/>
                </a:solidFill>
              </a:rPr>
              <a:t/>
            </a:r>
            <a:br>
              <a:rPr lang="it-IT" sz="4400" b="1" dirty="0" smtClean="0">
                <a:solidFill>
                  <a:srgbClr val="FFFF00"/>
                </a:solidFill>
              </a:rPr>
            </a:br>
            <a:r>
              <a:rPr lang="it-IT" sz="4400" b="1" dirty="0" smtClean="0">
                <a:solidFill>
                  <a:srgbClr val="FFFF00"/>
                </a:solidFill>
              </a:rPr>
              <a:t>Le </a:t>
            </a:r>
            <a:r>
              <a:rPr lang="it-IT" sz="4400" b="1" dirty="0">
                <a:solidFill>
                  <a:srgbClr val="FFFF00"/>
                </a:solidFill>
              </a:rPr>
              <a:t>procedure aziendali</a:t>
            </a:r>
            <a:br>
              <a:rPr lang="it-IT" sz="4400" b="1" dirty="0">
                <a:solidFill>
                  <a:srgbClr val="FFFF00"/>
                </a:solidFill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79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072412"/>
              </p:ext>
            </p:extLst>
          </p:nvPr>
        </p:nvGraphicFramePr>
        <p:xfrm>
          <a:off x="2195736" y="404664"/>
          <a:ext cx="4896544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Immagine bitmap" r:id="rId3" imgW="3734321" imgH="5428571" progId="Paint.Picture">
                  <p:embed/>
                </p:oleObj>
              </mc:Choice>
              <mc:Fallback>
                <p:oleObj name="Immagine bitmap" r:id="rId3" imgW="3734321" imgH="542857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404664"/>
                        <a:ext cx="4896544" cy="6048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06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it-IT" sz="2800" b="1" dirty="0" smtClean="0">
                <a:solidFill>
                  <a:srgbClr val="FFFF00"/>
                </a:solidFill>
                <a:ea typeface="Times New Roman"/>
              </a:rPr>
              <a:t>Obiettivi</a:t>
            </a:r>
          </a:p>
          <a:p>
            <a:pPr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sz="2800" dirty="0" smtClean="0">
                <a:ea typeface="Times New Roman"/>
              </a:rPr>
              <a:t>Fornire </a:t>
            </a:r>
            <a:r>
              <a:rPr lang="it-IT" sz="2800" dirty="0">
                <a:ea typeface="Times New Roman"/>
              </a:rPr>
              <a:t>un adeguato supporto educativo finalizzato a dimettere il paziente diabetico in sicurezza nonché a fornirgli i primi strumenti utili ad eliminare tutti quei fattori che aumentano la variabilità glicemica.</a:t>
            </a:r>
            <a:endParaRPr lang="it-IT" sz="4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sz="2800" dirty="0">
                <a:ea typeface="Times New Roman"/>
              </a:rPr>
              <a:t>Uniformare i comportamenti del personale della S.C. Endocrinologia, Diabetologia e Metabolismo </a:t>
            </a:r>
            <a:r>
              <a:rPr lang="it-IT" sz="2800" dirty="0" smtClean="0">
                <a:ea typeface="Times New Roman"/>
              </a:rPr>
              <a:t> </a:t>
            </a:r>
            <a:r>
              <a:rPr lang="it-IT" sz="2800" dirty="0">
                <a:ea typeface="Times New Roman"/>
              </a:rPr>
              <a:t>e degli operatori coinvolti dei reparti  richiedenti.</a:t>
            </a:r>
            <a:endParaRPr lang="it-IT" sz="4000" dirty="0">
              <a:latin typeface="Times New Roman"/>
              <a:ea typeface="Times New Roman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Terapia educazionale nel paziente diabetico ricoverato</a:t>
            </a:r>
            <a:endParaRPr lang="it-I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685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FFFF00"/>
                </a:solidFill>
              </a:rPr>
              <a:t>Ambito di applicazione</a:t>
            </a:r>
          </a:p>
          <a:p>
            <a:pPr marL="0" indent="0" algn="ctr">
              <a:buNone/>
            </a:pPr>
            <a:endParaRPr lang="it-IT" sz="13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it-IT" dirty="0" smtClean="0"/>
              <a:t>La </a:t>
            </a:r>
            <a:r>
              <a:rPr lang="it-IT" dirty="0"/>
              <a:t>terapia educazionale è rivolta ai pazienti diabetici di tipo 1 e 2, </a:t>
            </a:r>
            <a:r>
              <a:rPr lang="it-IT" dirty="0" err="1"/>
              <a:t>insulino</a:t>
            </a:r>
            <a:r>
              <a:rPr lang="it-IT" dirty="0"/>
              <a:t> trattati che hanno manifestato tale patologia durante il ricovero, o che necessitano di un rinforzo </a:t>
            </a:r>
            <a:r>
              <a:rPr lang="it-IT" dirty="0" smtClean="0"/>
              <a:t>educativo, presso </a:t>
            </a:r>
            <a:r>
              <a:rPr lang="it-IT" dirty="0"/>
              <a:t>le strutture del Presidio Molinette. </a:t>
            </a: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Sarà </a:t>
            </a:r>
            <a:r>
              <a:rPr lang="it-IT" dirty="0"/>
              <a:t>applicata in regime di ricovero o, in regime di </a:t>
            </a:r>
            <a:r>
              <a:rPr lang="it-IT" dirty="0" smtClean="0"/>
              <a:t>post-ricovero (se non ancora conclusa). </a:t>
            </a:r>
          </a:p>
          <a:p>
            <a:pPr marL="0" indent="0" algn="ctr">
              <a:buNone/>
            </a:pPr>
            <a:r>
              <a:rPr lang="it-IT" dirty="0" smtClean="0"/>
              <a:t>Comprende </a:t>
            </a:r>
            <a:r>
              <a:rPr lang="it-IT" dirty="0"/>
              <a:t>il training per </a:t>
            </a:r>
            <a:r>
              <a:rPr lang="it-IT" dirty="0">
                <a:solidFill>
                  <a:srgbClr val="FFFF00"/>
                </a:solidFill>
              </a:rPr>
              <a:t>l'auto monitoraggio glicemico, l'auto somministrazione insulinica  e le informazioni basilari sulla gestione della malattia. </a:t>
            </a:r>
            <a:endParaRPr lang="it-IT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dirty="0" smtClean="0"/>
              <a:t>E</a:t>
            </a:r>
            <a:r>
              <a:rPr lang="it-IT" dirty="0"/>
              <a:t>' strutturata in almeno tre giornate possibilmente consecutive</a:t>
            </a:r>
            <a:r>
              <a:rPr lang="it-IT" dirty="0" smtClean="0"/>
              <a:t>.</a:t>
            </a:r>
            <a:endParaRPr lang="it-IT" dirty="0"/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390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539552" y="1412776"/>
            <a:ext cx="8424936" cy="5184576"/>
          </a:xfrm>
        </p:spPr>
        <p:txBody>
          <a:bodyPr>
            <a:normAutofit fontScale="70000" lnSpcReduction="20000"/>
          </a:bodyPr>
          <a:lstStyle/>
          <a:p>
            <a:pPr marL="914400" lvl="2" indent="0" algn="ctr">
              <a:spcBef>
                <a:spcPts val="600"/>
              </a:spcBef>
              <a:buNone/>
              <a:tabLst>
                <a:tab pos="304800" algn="l"/>
                <a:tab pos="6113780" algn="r"/>
                <a:tab pos="457200" algn="l"/>
              </a:tabLst>
            </a:pPr>
            <a:r>
              <a:rPr lang="it-IT" sz="3400" b="1" dirty="0" smtClean="0">
                <a:solidFill>
                  <a:srgbClr val="FFFF00"/>
                </a:solidFill>
                <a:ea typeface="Times New Roman"/>
                <a:cs typeface="Times New Roman"/>
              </a:rPr>
              <a:t>RICHIESTA </a:t>
            </a:r>
            <a:r>
              <a:rPr lang="it-IT" sz="3400" b="1" dirty="0">
                <a:solidFill>
                  <a:srgbClr val="FFFF00"/>
                </a:solidFill>
                <a:ea typeface="Times New Roman"/>
                <a:cs typeface="Times New Roman"/>
              </a:rPr>
              <a:t>DELLA TERAPIA EDUCAZIONALE</a:t>
            </a:r>
            <a:endParaRPr lang="it-IT" sz="3400" b="1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it-IT" sz="1000" b="1" dirty="0" smtClean="0">
              <a:solidFill>
                <a:srgbClr val="C00000"/>
              </a:solidFill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it-IT" sz="3400" u="sng" dirty="0" smtClean="0">
                <a:ea typeface="Times New Roman"/>
              </a:rPr>
              <a:t>Il </a:t>
            </a:r>
            <a:r>
              <a:rPr lang="it-IT" sz="3400" u="sng" dirty="0">
                <a:ea typeface="Times New Roman"/>
              </a:rPr>
              <a:t>personale sanitario di reparto deve</a:t>
            </a:r>
            <a:r>
              <a:rPr lang="it-IT" sz="3400" u="sng" dirty="0" smtClean="0">
                <a:ea typeface="Times New Roman"/>
              </a:rPr>
              <a:t>:</a:t>
            </a:r>
          </a:p>
          <a:p>
            <a:pPr marL="0" indent="0">
              <a:spcAft>
                <a:spcPts val="0"/>
              </a:spcAft>
              <a:buNone/>
            </a:pPr>
            <a:endParaRPr lang="it-IT" sz="2900" u="sng" dirty="0" smtClean="0">
              <a:latin typeface="Times New Roman"/>
              <a:ea typeface="Times New Roman"/>
            </a:endParaRPr>
          </a:p>
          <a:p>
            <a:pPr marL="514350" indent="-5143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it-IT" sz="3400" dirty="0" smtClean="0">
                <a:ea typeface="Times New Roman"/>
              </a:rPr>
              <a:t>Inviare </a:t>
            </a:r>
            <a:r>
              <a:rPr lang="it-IT" sz="3400" dirty="0">
                <a:ea typeface="Times New Roman"/>
              </a:rPr>
              <a:t>fax al 4769 con richiesta </a:t>
            </a:r>
            <a:r>
              <a:rPr lang="it-IT" sz="3400" dirty="0" err="1">
                <a:ea typeface="Times New Roman"/>
              </a:rPr>
              <a:t>TrakCare</a:t>
            </a:r>
            <a:r>
              <a:rPr lang="it-IT" sz="3400" dirty="0">
                <a:ea typeface="Times New Roman"/>
              </a:rPr>
              <a:t> per “Terapia educazionale del diabetico per </a:t>
            </a:r>
            <a:r>
              <a:rPr lang="it-IT" sz="3400" dirty="0" smtClean="0">
                <a:ea typeface="Times New Roman"/>
              </a:rPr>
              <a:t>seduta individuale</a:t>
            </a:r>
            <a:r>
              <a:rPr lang="it-IT" sz="3400" dirty="0">
                <a:ea typeface="Times New Roman"/>
              </a:rPr>
              <a:t>”; campo erogatore “1901A-Day Service </a:t>
            </a:r>
            <a:r>
              <a:rPr lang="it-IT" sz="3400" dirty="0" err="1">
                <a:ea typeface="Times New Roman"/>
              </a:rPr>
              <a:t>Sottopiano</a:t>
            </a:r>
            <a:r>
              <a:rPr lang="it-IT" sz="3400" dirty="0">
                <a:ea typeface="Times New Roman"/>
              </a:rPr>
              <a:t> Pad.  DOGLIOTTI” </a:t>
            </a:r>
            <a:r>
              <a:rPr lang="it-IT" sz="3400" dirty="0" smtClean="0">
                <a:ea typeface="Times New Roman"/>
              </a:rPr>
              <a:t>codice 93.82 </a:t>
            </a:r>
          </a:p>
          <a:p>
            <a:pPr marL="342900" indent="-34290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endParaRPr lang="it-IT" sz="1600" dirty="0" smtClean="0">
              <a:ea typeface="Times New Roman"/>
            </a:endParaRPr>
          </a:p>
          <a:p>
            <a:pPr marL="514350" indent="-5143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it-IT" sz="3400" dirty="0" smtClean="0">
                <a:ea typeface="Times New Roman"/>
              </a:rPr>
              <a:t>Richiedere l’insulina </a:t>
            </a:r>
            <a:r>
              <a:rPr lang="it-IT" sz="3400" dirty="0">
                <a:ea typeface="Times New Roman"/>
              </a:rPr>
              <a:t>nominativa in urgenza via web alla farmacia (vedi  Istruzione </a:t>
            </a:r>
            <a:r>
              <a:rPr lang="it-IT" sz="3400" dirty="0" smtClean="0">
                <a:ea typeface="Times New Roman"/>
              </a:rPr>
              <a:t>operativa aziendale </a:t>
            </a:r>
            <a:r>
              <a:rPr lang="it-IT" sz="3400" dirty="0">
                <a:ea typeface="Times New Roman"/>
              </a:rPr>
              <a:t>“Gestione penne contenenti insulina</a:t>
            </a:r>
            <a:r>
              <a:rPr lang="it-IT" sz="3400" dirty="0" smtClean="0">
                <a:ea typeface="Times New Roman"/>
              </a:rPr>
              <a:t>”)</a:t>
            </a:r>
          </a:p>
          <a:p>
            <a:pPr marL="514350" lvl="0" indent="-514350">
              <a:spcAft>
                <a:spcPts val="0"/>
              </a:spcAft>
              <a:buClr>
                <a:schemeClr val="tx1"/>
              </a:buClr>
              <a:buSzPts val="1400"/>
              <a:buFont typeface="+mj-lt"/>
              <a:buAutoNum type="arabicPeriod"/>
              <a:tabLst>
                <a:tab pos="419100" algn="l"/>
              </a:tabLst>
            </a:pPr>
            <a:endParaRPr lang="it-IT" sz="3400" dirty="0" smtClean="0">
              <a:ea typeface="Times New Roman"/>
            </a:endParaRPr>
          </a:p>
          <a:p>
            <a:pPr marL="514350" lvl="0" indent="-514350">
              <a:spcAft>
                <a:spcPts val="0"/>
              </a:spcAft>
              <a:buClr>
                <a:schemeClr val="tx1"/>
              </a:buClr>
              <a:buSzPts val="1400"/>
              <a:buFont typeface="+mj-lt"/>
              <a:buAutoNum type="arabicPeriod"/>
              <a:tabLst>
                <a:tab pos="419100" algn="l"/>
              </a:tabLst>
            </a:pPr>
            <a:r>
              <a:rPr lang="it-IT" sz="3400" dirty="0" smtClean="0">
                <a:ea typeface="Times New Roman"/>
              </a:rPr>
              <a:t>Attendere </a:t>
            </a:r>
            <a:r>
              <a:rPr lang="it-IT" sz="3400" dirty="0">
                <a:ea typeface="Times New Roman"/>
              </a:rPr>
              <a:t>la risposta telefonica dal Centro (normalmente entro il primo giorno lavorativo utile</a:t>
            </a:r>
            <a:r>
              <a:rPr lang="it-IT" sz="3400" dirty="0" smtClean="0">
                <a:ea typeface="Times New Roman"/>
              </a:rPr>
              <a:t>) per </a:t>
            </a:r>
            <a:r>
              <a:rPr lang="it-IT" sz="3400" dirty="0">
                <a:ea typeface="Times New Roman"/>
              </a:rPr>
              <a:t>concordare la data di avvio della </a:t>
            </a:r>
            <a:r>
              <a:rPr lang="it-IT" sz="3400" dirty="0" smtClean="0">
                <a:ea typeface="Times New Roman"/>
              </a:rPr>
              <a:t>terapia</a:t>
            </a:r>
            <a:r>
              <a:rPr lang="it-IT" sz="2900" dirty="0">
                <a:ea typeface="Times New Roman"/>
              </a:rPr>
              <a:t> </a:t>
            </a:r>
            <a:endParaRPr lang="it-IT" sz="2900" dirty="0">
              <a:latin typeface="Times New Roman"/>
              <a:ea typeface="Times New Roman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06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836712"/>
            <a:ext cx="8507288" cy="56886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b="1" dirty="0" smtClean="0">
                <a:solidFill>
                  <a:srgbClr val="FFFF00"/>
                </a:solidFill>
              </a:rPr>
              <a:t>PRIMO </a:t>
            </a:r>
            <a:r>
              <a:rPr lang="it-IT" sz="2400" b="1" dirty="0">
                <a:solidFill>
                  <a:srgbClr val="FFFF00"/>
                </a:solidFill>
              </a:rPr>
              <a:t>GIORNO DI TERAPIA </a:t>
            </a:r>
            <a:r>
              <a:rPr lang="it-IT" sz="2400" b="1" dirty="0" smtClean="0">
                <a:solidFill>
                  <a:srgbClr val="FFFF00"/>
                </a:solidFill>
              </a:rPr>
              <a:t>EDUCAZIONALE</a:t>
            </a:r>
          </a:p>
          <a:p>
            <a:pPr marL="0" indent="0" algn="ctr">
              <a:buNone/>
            </a:pPr>
            <a:endParaRPr lang="it-IT" sz="6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sz="2400" u="sng" dirty="0"/>
              <a:t>Il personale sanitario del reparto richiedente deve</a:t>
            </a:r>
            <a:r>
              <a:rPr lang="it-IT" sz="2400" u="sng" dirty="0" smtClean="0"/>
              <a:t>:</a:t>
            </a:r>
          </a:p>
          <a:p>
            <a:pPr marL="0" indent="0">
              <a:buNone/>
            </a:pPr>
            <a:endParaRPr lang="it-IT" sz="1100" u="sng" dirty="0" smtClean="0"/>
          </a:p>
          <a:p>
            <a:pPr marL="0" indent="0">
              <a:buNone/>
            </a:pPr>
            <a:r>
              <a:rPr lang="it-IT" sz="2000" dirty="0" smtClean="0"/>
              <a:t>1</a:t>
            </a:r>
            <a:r>
              <a:rPr lang="it-IT" sz="2000" dirty="0"/>
              <a:t>) </a:t>
            </a:r>
            <a:r>
              <a:rPr lang="it-IT" sz="2200" dirty="0" smtClean="0"/>
              <a:t>Comunicare </a:t>
            </a:r>
            <a:r>
              <a:rPr lang="it-IT" sz="2200" dirty="0"/>
              <a:t>al Centro se il paziente è autonomo o se necessita di </a:t>
            </a:r>
            <a:r>
              <a:rPr lang="it-IT" sz="2200" dirty="0" smtClean="0"/>
              <a:t>care </a:t>
            </a:r>
            <a:r>
              <a:rPr lang="it-IT" sz="2200" dirty="0" err="1"/>
              <a:t>giver</a:t>
            </a:r>
            <a:endParaRPr lang="it-IT" sz="2200" dirty="0"/>
          </a:p>
          <a:p>
            <a:pPr marL="0" indent="0">
              <a:buNone/>
            </a:pPr>
            <a:r>
              <a:rPr lang="it-IT" sz="2200" dirty="0" smtClean="0"/>
              <a:t>2) Accompagnare </a:t>
            </a:r>
            <a:r>
              <a:rPr lang="it-IT" sz="2200" dirty="0"/>
              <a:t>il paziente presso il Centro, se necessario con </a:t>
            </a:r>
            <a:r>
              <a:rPr lang="it-IT" sz="2200" dirty="0" smtClean="0"/>
              <a:t>il care </a:t>
            </a:r>
            <a:r>
              <a:rPr lang="it-IT" sz="2200" dirty="0" err="1" smtClean="0"/>
              <a:t>giver</a:t>
            </a:r>
            <a:endParaRPr lang="it-IT" sz="2200" dirty="0"/>
          </a:p>
          <a:p>
            <a:pPr marL="0" indent="0">
              <a:buNone/>
            </a:pPr>
            <a:r>
              <a:rPr lang="it-IT" sz="2200" dirty="0" smtClean="0"/>
              <a:t>3) Munire </a:t>
            </a:r>
            <a:r>
              <a:rPr lang="it-IT" sz="2200" dirty="0"/>
              <a:t>il paziente di occhiali se portatore</a:t>
            </a:r>
          </a:p>
          <a:p>
            <a:pPr marL="0" indent="0">
              <a:buNone/>
            </a:pPr>
            <a:r>
              <a:rPr lang="it-IT" sz="2200" dirty="0" smtClean="0"/>
              <a:t>4) Consegnare </a:t>
            </a:r>
            <a:r>
              <a:rPr lang="it-IT" sz="2200" dirty="0"/>
              <a:t>al centro:</a:t>
            </a:r>
          </a:p>
          <a:p>
            <a:pPr marL="0" indent="0">
              <a:buNone/>
            </a:pPr>
            <a:r>
              <a:rPr lang="it-IT" sz="2200" dirty="0"/>
              <a:t>   </a:t>
            </a:r>
            <a:r>
              <a:rPr lang="it-IT" sz="2200" dirty="0" smtClean="0"/>
              <a:t>       </a:t>
            </a:r>
            <a:r>
              <a:rPr lang="it-IT" sz="2200" dirty="0"/>
              <a:t>- Kit farmacia con le penne di insulina</a:t>
            </a:r>
          </a:p>
          <a:p>
            <a:pPr marL="0" indent="0">
              <a:buNone/>
            </a:pPr>
            <a:r>
              <a:rPr lang="it-IT" sz="2200" dirty="0"/>
              <a:t>          </a:t>
            </a:r>
            <a:r>
              <a:rPr lang="it-IT" sz="2200" dirty="0" smtClean="0"/>
              <a:t>- </a:t>
            </a:r>
            <a:r>
              <a:rPr lang="it-IT" sz="2200" dirty="0"/>
              <a:t>richiesta di prestazione</a:t>
            </a:r>
          </a:p>
          <a:p>
            <a:pPr marL="0" indent="0">
              <a:buNone/>
            </a:pPr>
            <a:r>
              <a:rPr lang="it-IT" sz="2200" dirty="0"/>
              <a:t>         </a:t>
            </a:r>
            <a:r>
              <a:rPr lang="it-IT" sz="2200" dirty="0" smtClean="0"/>
              <a:t> </a:t>
            </a:r>
            <a:r>
              <a:rPr lang="it-IT" sz="2200" dirty="0"/>
              <a:t>- cartella clinica contenente consulenza diabetologica</a:t>
            </a:r>
          </a:p>
          <a:p>
            <a:pPr marL="0" indent="0">
              <a:buNone/>
            </a:pPr>
            <a:r>
              <a:rPr lang="it-IT" sz="2200" dirty="0"/>
              <a:t>5) </a:t>
            </a:r>
            <a:r>
              <a:rPr lang="it-IT" sz="2200" dirty="0" smtClean="0"/>
              <a:t>Proseguire </a:t>
            </a:r>
            <a:r>
              <a:rPr lang="it-IT" sz="2200" dirty="0"/>
              <a:t>l'attività educativa in reparto come da indicazioni del </a:t>
            </a:r>
            <a:r>
              <a:rPr lang="it-IT" sz="2200" dirty="0" smtClean="0"/>
              <a:t>centro</a:t>
            </a:r>
            <a:endParaRPr lang="it-IT" sz="2200" dirty="0"/>
          </a:p>
          <a:p>
            <a:pPr marL="0" indent="0">
              <a:buNone/>
            </a:pPr>
            <a:endParaRPr lang="it-IT" sz="22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539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6004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it-IT" sz="3800" dirty="0"/>
              <a:t>L'infermiere del Centro deve procedere ad istruire in merito alla gestione della tecnica iniettiva e introdurre il concetto di </a:t>
            </a:r>
            <a:r>
              <a:rPr lang="it-IT" sz="3800" dirty="0" smtClean="0"/>
              <a:t>ipoglicemia e </a:t>
            </a:r>
            <a:r>
              <a:rPr lang="it-IT" sz="3800" dirty="0"/>
              <a:t>a fine seduta deve verificare l'apprendimento e consegnare l’opuscolo informativo al paziente.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2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03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44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it-IT" sz="44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percorso educativo rivolto alla persona ricoverata affetta da diabete </a:t>
            </a:r>
            <a:endParaRPr lang="it-IT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352425"/>
            <a:ext cx="6103937" cy="6159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37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rgbClr val="FFFF00"/>
                </a:solidFill>
              </a:rPr>
              <a:t>SECONDO  GIORNO DI TERAPIA </a:t>
            </a:r>
            <a:r>
              <a:rPr lang="it-IT" b="1" dirty="0" smtClean="0">
                <a:solidFill>
                  <a:srgbClr val="FFFF00"/>
                </a:solidFill>
              </a:rPr>
              <a:t>EDUCAZIONALE</a:t>
            </a:r>
          </a:p>
          <a:p>
            <a:pPr marL="0" indent="0" algn="ctr">
              <a:buNone/>
            </a:pPr>
            <a:endParaRPr lang="it-IT" sz="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u="sng" dirty="0"/>
              <a:t>Il personale sanitario di reparto deve</a:t>
            </a:r>
            <a:r>
              <a:rPr lang="it-IT" u="sng" dirty="0" smtClean="0"/>
              <a:t>:</a:t>
            </a:r>
          </a:p>
          <a:p>
            <a:pPr marL="0" indent="0">
              <a:buNone/>
            </a:pPr>
            <a:endParaRPr lang="it-IT" sz="1200" u="sng" dirty="0"/>
          </a:p>
          <a:p>
            <a:pPr marL="0" indent="0">
              <a:buNone/>
            </a:pPr>
            <a:r>
              <a:rPr lang="it-IT" dirty="0" smtClean="0"/>
              <a:t>1</a:t>
            </a:r>
            <a:r>
              <a:rPr lang="it-IT" dirty="0"/>
              <a:t>) Comunicare al Centro eventuali criticità riscontrate nel proseguo dell'attività educativa in reparto</a:t>
            </a:r>
          </a:p>
          <a:p>
            <a:pPr marL="0" indent="0">
              <a:buNone/>
            </a:pPr>
            <a:r>
              <a:rPr lang="it-IT" dirty="0" smtClean="0"/>
              <a:t>2</a:t>
            </a:r>
            <a:r>
              <a:rPr lang="it-IT" dirty="0"/>
              <a:t>) Accompagnare il paziente presso il Centro, se necessario con care </a:t>
            </a:r>
            <a:r>
              <a:rPr lang="it-IT" dirty="0" err="1"/>
              <a:t>giver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r>
              <a:rPr lang="it-IT" dirty="0" smtClean="0"/>
              <a:t>3</a:t>
            </a:r>
            <a:r>
              <a:rPr lang="it-IT" dirty="0"/>
              <a:t>) Munire il paziente di occhiali se portatore</a:t>
            </a:r>
          </a:p>
          <a:p>
            <a:pPr marL="0" indent="0">
              <a:buNone/>
            </a:pPr>
            <a:r>
              <a:rPr lang="it-IT" dirty="0" smtClean="0"/>
              <a:t>4</a:t>
            </a:r>
            <a:r>
              <a:rPr lang="it-IT" dirty="0"/>
              <a:t>) Consegnare al centro:</a:t>
            </a:r>
          </a:p>
          <a:p>
            <a:pPr marL="0" indent="0">
              <a:buNone/>
            </a:pPr>
            <a:r>
              <a:rPr lang="it-IT" dirty="0"/>
              <a:t>-	Kit farmacia con le penne di insulina</a:t>
            </a:r>
          </a:p>
          <a:p>
            <a:pPr marL="0" indent="0">
              <a:buNone/>
            </a:pPr>
            <a:r>
              <a:rPr lang="it-IT" dirty="0"/>
              <a:t>-	richiesta di prestazione</a:t>
            </a:r>
          </a:p>
          <a:p>
            <a:pPr marL="0" indent="0">
              <a:buNone/>
            </a:pPr>
            <a:r>
              <a:rPr lang="it-IT" dirty="0"/>
              <a:t>-	cartella clinica contenente consulenza diabetologica</a:t>
            </a:r>
          </a:p>
          <a:p>
            <a:pPr marL="0" indent="0">
              <a:buNone/>
            </a:pPr>
            <a:r>
              <a:rPr lang="it-IT" dirty="0"/>
              <a:t>5) proseguire l'attività educativa in reparto come da indicazioni del centro.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32048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8690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51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/>
              <a:t>L'infermiere del Centro deve riprendere i concetti esposti il giorno precedente e istruire in merito all'autocontrollo glicemico; a fine seduta deve verificare l'apprendimento e consegnare al paziente il glucometro personale.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04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332657"/>
            <a:ext cx="6103937" cy="60486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041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524000"/>
            <a:ext cx="8435280" cy="50013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rgbClr val="FFFF00"/>
                </a:solidFill>
              </a:rPr>
              <a:t>TERZO GIORNO DI TERAPIA </a:t>
            </a:r>
            <a:r>
              <a:rPr lang="it-IT" b="1" dirty="0" smtClean="0">
                <a:solidFill>
                  <a:srgbClr val="FFFF00"/>
                </a:solidFill>
              </a:rPr>
              <a:t>EDUCAZIONALE</a:t>
            </a:r>
          </a:p>
          <a:p>
            <a:pPr marL="0" indent="0" algn="ctr">
              <a:buNone/>
            </a:pPr>
            <a:endParaRPr lang="it-IT" sz="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u="sng" dirty="0" smtClean="0"/>
              <a:t>Il </a:t>
            </a:r>
            <a:r>
              <a:rPr lang="it-IT" u="sng" dirty="0"/>
              <a:t>personale sanitario di reparto deve</a:t>
            </a:r>
            <a:r>
              <a:rPr lang="it-IT" u="sng" dirty="0" smtClean="0"/>
              <a:t>: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dirty="0"/>
              <a:t>1) </a:t>
            </a:r>
            <a:r>
              <a:rPr lang="it-IT" dirty="0" smtClean="0"/>
              <a:t>Comunicare </a:t>
            </a:r>
            <a:r>
              <a:rPr lang="it-IT" dirty="0"/>
              <a:t>al Centro eventuali criticità riscontrate nel proseguo dell'attività educativa in reparto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2</a:t>
            </a:r>
            <a:r>
              <a:rPr lang="it-IT" dirty="0"/>
              <a:t>) </a:t>
            </a:r>
            <a:r>
              <a:rPr lang="it-IT" dirty="0" smtClean="0"/>
              <a:t>Accompagnare </a:t>
            </a:r>
            <a:r>
              <a:rPr lang="it-IT" dirty="0"/>
              <a:t>il paziente presso il Centro, se necessario con care </a:t>
            </a:r>
            <a:r>
              <a:rPr lang="it-IT" dirty="0" err="1" smtClean="0"/>
              <a:t>giver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dirty="0"/>
              <a:t>3) </a:t>
            </a:r>
            <a:r>
              <a:rPr lang="it-IT" dirty="0" smtClean="0"/>
              <a:t>Munire </a:t>
            </a:r>
            <a:r>
              <a:rPr lang="it-IT" dirty="0"/>
              <a:t>il paziente di occhiali se portatore</a:t>
            </a:r>
          </a:p>
          <a:p>
            <a:pPr marL="0" indent="0">
              <a:buNone/>
            </a:pPr>
            <a:r>
              <a:rPr lang="it-IT" dirty="0" smtClean="0"/>
              <a:t>4) Consegnare </a:t>
            </a:r>
            <a:r>
              <a:rPr lang="it-IT" dirty="0"/>
              <a:t>al centro:</a:t>
            </a:r>
          </a:p>
          <a:p>
            <a:pPr marL="0" indent="0">
              <a:buNone/>
            </a:pPr>
            <a:r>
              <a:rPr lang="it-IT" dirty="0" smtClean="0"/>
              <a:t>          - Kit </a:t>
            </a:r>
            <a:r>
              <a:rPr lang="it-IT" dirty="0"/>
              <a:t>farmacia con le penne di insulina</a:t>
            </a:r>
          </a:p>
          <a:p>
            <a:pPr marL="0" indent="0">
              <a:buNone/>
            </a:pPr>
            <a:r>
              <a:rPr lang="it-IT" dirty="0" smtClean="0"/>
              <a:t>          - glucometro </a:t>
            </a:r>
            <a:r>
              <a:rPr lang="it-IT" dirty="0"/>
              <a:t>personale</a:t>
            </a:r>
          </a:p>
          <a:p>
            <a:pPr marL="0" indent="0">
              <a:buNone/>
            </a:pPr>
            <a:r>
              <a:rPr lang="it-IT" dirty="0" smtClean="0"/>
              <a:t>          - richiesta </a:t>
            </a:r>
            <a:r>
              <a:rPr lang="it-IT" dirty="0"/>
              <a:t>di prestazione</a:t>
            </a:r>
          </a:p>
          <a:p>
            <a:pPr marL="0" indent="0">
              <a:buNone/>
            </a:pPr>
            <a:r>
              <a:rPr lang="it-IT" dirty="0" smtClean="0"/>
              <a:t>          - cartella </a:t>
            </a:r>
            <a:r>
              <a:rPr lang="it-IT" dirty="0"/>
              <a:t>clinica contenente </a:t>
            </a:r>
            <a:r>
              <a:rPr lang="it-IT" dirty="0" smtClean="0"/>
              <a:t>consulenza diabetologica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86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755576" y="1524000"/>
            <a:ext cx="7416824" cy="4857328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it-IT" sz="2800" dirty="0">
                <a:ea typeface="Times New Roman"/>
              </a:rPr>
              <a:t>L'infermiere del Centro deve</a:t>
            </a:r>
            <a:r>
              <a:rPr lang="it-IT" sz="2800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it-IT" sz="2800" dirty="0">
                <a:ea typeface="Times New Roman"/>
              </a:rPr>
              <a:t> riprendere i concetti del primo e del secondo giorno, istruire in merito alla gestione della crisi ipoglicemica,  consegnare e spiegare come gestire il PAG; a fine seduta  deve verificare l'apprendimento </a:t>
            </a:r>
            <a:r>
              <a:rPr lang="it-IT" sz="2800" dirty="0" smtClean="0">
                <a:ea typeface="Times New Roman"/>
              </a:rPr>
              <a:t>complessivo.  </a:t>
            </a:r>
            <a:endParaRPr lang="it-IT" sz="4000" dirty="0" smtClean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it-IT" sz="16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it-IT" sz="2800" dirty="0">
                <a:ea typeface="Times New Roman"/>
              </a:rPr>
              <a:t>L'infermiere del Centro deve compilare la scheda conclusiva del programma di T.E. (vedi allegato 1) e inserirla  in cartella </a:t>
            </a:r>
            <a:r>
              <a:rPr lang="it-IT" sz="2800" dirty="0" smtClean="0">
                <a:ea typeface="Times New Roman"/>
              </a:rPr>
              <a:t>clinica.</a:t>
            </a:r>
            <a:endParaRPr lang="it-IT" sz="40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24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404664"/>
            <a:ext cx="6103937" cy="60486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740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4896543" cy="58326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090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683568" y="1524000"/>
            <a:ext cx="7920880" cy="46413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FFFF00"/>
                </a:solidFill>
              </a:rPr>
              <a:t>Documenti </a:t>
            </a:r>
            <a:r>
              <a:rPr lang="it-IT" b="1" dirty="0">
                <a:solidFill>
                  <a:srgbClr val="FFFF00"/>
                </a:solidFill>
              </a:rPr>
              <a:t>correlati</a:t>
            </a:r>
          </a:p>
          <a:p>
            <a:pPr marL="0" indent="0">
              <a:buNone/>
            </a:pPr>
            <a:endParaRPr lang="it-IT" dirty="0"/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dirty="0" smtClean="0"/>
              <a:t>Istruzione </a:t>
            </a:r>
            <a:r>
              <a:rPr lang="it-IT" dirty="0"/>
              <a:t>operativa “Gestione penne contenenti insulina” ISOP.P901.0008 - AOU Città della Salute e della Scienza di Torino -  </a:t>
            </a:r>
            <a:r>
              <a:rPr lang="it-IT" dirty="0" smtClean="0"/>
              <a:t>30/04/2014</a:t>
            </a:r>
            <a:endParaRPr lang="it-IT" dirty="0"/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dirty="0" smtClean="0"/>
              <a:t>Opuscolo </a:t>
            </a:r>
            <a:r>
              <a:rPr lang="it-IT" dirty="0"/>
              <a:t>informativo di “Istruzione per autocontrollo glicemico e auto somministrazione insulinica”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it-IT" dirty="0" smtClean="0"/>
              <a:t>Video </a:t>
            </a:r>
            <a:r>
              <a:rPr lang="it-IT" dirty="0"/>
              <a:t>tutorial scaricabile dal seguente indirizzo  </a:t>
            </a:r>
            <a:r>
              <a:rPr lang="it-IT" dirty="0" smtClean="0"/>
              <a:t>www.youtube.com/user/cittadellasalute</a:t>
            </a:r>
          </a:p>
          <a:p>
            <a:pPr>
              <a:buFontTx/>
              <a:buChar char="-"/>
            </a:pPr>
            <a:endParaRPr lang="it-IT" dirty="0"/>
          </a:p>
          <a:p>
            <a:pPr marL="0" indent="0" algn="ctr">
              <a:buNone/>
            </a:pPr>
            <a:r>
              <a:rPr lang="it-IT" dirty="0" smtClean="0">
                <a:solidFill>
                  <a:srgbClr val="FFFF00"/>
                </a:solidFill>
              </a:rPr>
              <a:t>E’ </a:t>
            </a:r>
            <a:r>
              <a:rPr lang="it-IT" dirty="0">
                <a:solidFill>
                  <a:srgbClr val="FFFF00"/>
                </a:solidFill>
              </a:rPr>
              <a:t>possibile reperire il documento sul Portale Aziendale www.cittadellasalute.to.it/ Dipartimento Direzione Sanitaria/ cartella Diabete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Terapia educazionale nel paziente diabetico ricoverato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16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6864" cy="864096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Libretto</a:t>
            </a:r>
            <a:r>
              <a:rPr lang="it-IT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EFAC9"/>
                </a:solidFill>
              </a:rPr>
              <a:t> </a:t>
            </a:r>
            <a:r>
              <a:rPr lang="it-IT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d’istruzione</a:t>
            </a:r>
            <a:endParaRPr lang="it-IT" sz="3600" dirty="0"/>
          </a:p>
        </p:txBody>
      </p:sp>
      <p:pic>
        <p:nvPicPr>
          <p:cNvPr id="1026" name="Picture 2" descr="C:\Users\X551M\Desktop\2016-11-30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320480" cy="52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4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548680"/>
            <a:ext cx="7931224" cy="55473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it-IT" sz="3900" dirty="0" smtClean="0">
                <a:solidFill>
                  <a:srgbClr val="FFFF00"/>
                </a:solidFill>
              </a:rPr>
              <a:t>Presupposti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endParaRPr lang="it-IT" dirty="0"/>
          </a:p>
          <a:p>
            <a:pPr marL="514350" indent="-514350" algn="just">
              <a:buClr>
                <a:srgbClr val="FFFF00"/>
              </a:buClr>
              <a:buFont typeface="+mj-lt"/>
              <a:buAutoNum type="arabicPeriod"/>
            </a:pPr>
            <a:r>
              <a:rPr lang="it-IT" dirty="0" smtClean="0"/>
              <a:t>Uniformare le conoscenze sulla tecnica della </a:t>
            </a:r>
            <a:r>
              <a:rPr lang="it-IT" dirty="0"/>
              <a:t>terapia </a:t>
            </a:r>
            <a:r>
              <a:rPr lang="it-IT" dirty="0" smtClean="0"/>
              <a:t>insulinica, sul controllo glicemico </a:t>
            </a:r>
            <a:r>
              <a:rPr lang="it-IT" dirty="0"/>
              <a:t>e </a:t>
            </a:r>
            <a:r>
              <a:rPr lang="it-IT" dirty="0" smtClean="0"/>
              <a:t>su tutte </a:t>
            </a:r>
            <a:r>
              <a:rPr lang="it-IT" dirty="0"/>
              <a:t>le procedure </a:t>
            </a:r>
            <a:r>
              <a:rPr lang="it-IT" dirty="0" smtClean="0"/>
              <a:t>assistenziali per la gestione della patologia</a:t>
            </a:r>
            <a:endParaRPr lang="it-IT" dirty="0"/>
          </a:p>
          <a:p>
            <a:pPr marL="514350" indent="-514350" algn="just">
              <a:buClr>
                <a:srgbClr val="FFFF00"/>
              </a:buClr>
              <a:buFont typeface="+mj-lt"/>
              <a:buAutoNum type="arabicPeriod"/>
            </a:pPr>
            <a:r>
              <a:rPr lang="it-IT" dirty="0" smtClean="0"/>
              <a:t>Riconoscere </a:t>
            </a:r>
            <a:r>
              <a:rPr lang="it-IT" dirty="0"/>
              <a:t>le competenze intellettive, relazionali e gestuali della PA e del suo care </a:t>
            </a:r>
            <a:r>
              <a:rPr lang="it-IT" dirty="0" err="1"/>
              <a:t>giver</a:t>
            </a:r>
            <a:r>
              <a:rPr lang="it-IT" dirty="0"/>
              <a:t> segnalando ai colleghi del DH, caratteristiche, potenzialità ed eventuali criticità al fine di orientare il lavoro di istruzione</a:t>
            </a:r>
          </a:p>
          <a:p>
            <a:pPr marL="514350" indent="-514350" algn="just">
              <a:buClr>
                <a:srgbClr val="FFFF00"/>
              </a:buClr>
              <a:buFont typeface="+mj-lt"/>
              <a:buAutoNum type="arabicPeriod"/>
            </a:pPr>
            <a:r>
              <a:rPr lang="it-IT" dirty="0" smtClean="0"/>
              <a:t>Supportare </a:t>
            </a:r>
            <a:r>
              <a:rPr lang="it-IT" dirty="0"/>
              <a:t>l’attività </a:t>
            </a:r>
            <a:r>
              <a:rPr lang="it-IT" dirty="0" smtClean="0"/>
              <a:t>educativa dei </a:t>
            </a:r>
            <a:r>
              <a:rPr lang="it-IT" dirty="0"/>
              <a:t>colleghi del </a:t>
            </a:r>
            <a:r>
              <a:rPr lang="it-IT" dirty="0" smtClean="0"/>
              <a:t>DH, rinforzando in reparto le </a:t>
            </a:r>
            <a:r>
              <a:rPr lang="it-IT" dirty="0"/>
              <a:t>tecniche </a:t>
            </a:r>
            <a:r>
              <a:rPr lang="it-IT" dirty="0" smtClean="0"/>
              <a:t>da loro insegnate e confrontandosi con </a:t>
            </a:r>
            <a:r>
              <a:rPr lang="it-IT" dirty="0"/>
              <a:t>la PA sulle </a:t>
            </a:r>
            <a:r>
              <a:rPr lang="it-IT" dirty="0" smtClean="0"/>
              <a:t>difficoltà incontrate</a:t>
            </a:r>
            <a:endParaRPr lang="it-IT" dirty="0"/>
          </a:p>
          <a:p>
            <a:pPr marL="0" indent="0" algn="just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18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22920"/>
          </a:xfrm>
        </p:spPr>
        <p:txBody>
          <a:bodyPr>
            <a:norm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</a:rPr>
              <a:t>Libretto</a:t>
            </a:r>
            <a:r>
              <a:rPr lang="it-IT" sz="3600" dirty="0" smtClean="0">
                <a:solidFill>
                  <a:schemeClr val="tx2"/>
                </a:solidFill>
              </a:rPr>
              <a:t> </a:t>
            </a:r>
            <a:r>
              <a:rPr lang="it-IT" sz="3600" dirty="0" smtClean="0">
                <a:solidFill>
                  <a:srgbClr val="FFFF00"/>
                </a:solidFill>
              </a:rPr>
              <a:t>d’istruzione</a:t>
            </a:r>
            <a:endParaRPr lang="it-IT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" y="1814512"/>
            <a:ext cx="6772275" cy="3990975"/>
          </a:xfrm>
        </p:spPr>
      </p:pic>
    </p:spTree>
    <p:extLst>
      <p:ext uri="{BB962C8B-B14F-4D97-AF65-F5344CB8AC3E}">
        <p14:creationId xmlns:p14="http://schemas.microsoft.com/office/powerpoint/2010/main" val="15269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X551M\Desktop\2016-11-30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68052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/>
          <a:lstStyle/>
          <a:p>
            <a:pPr algn="ctr"/>
            <a:r>
              <a:rPr lang="it-IT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Libretto</a:t>
            </a:r>
            <a:r>
              <a:rPr lang="it-IT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EFAC9"/>
                </a:solidFill>
              </a:rPr>
              <a:t> </a:t>
            </a:r>
            <a:r>
              <a:rPr lang="it-IT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d’istruzione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46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283015" y="1340768"/>
            <a:ext cx="3250704" cy="1512168"/>
          </a:xfrm>
        </p:spPr>
        <p:txBody>
          <a:bodyPr>
            <a:normAutofit/>
          </a:bodyPr>
          <a:lstStyle/>
          <a:p>
            <a:r>
              <a:rPr lang="it-IT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Libretto</a:t>
            </a:r>
            <a:r>
              <a:rPr lang="it-IT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EFAC9"/>
                </a:solidFill>
              </a:rPr>
              <a:t> </a:t>
            </a:r>
            <a:r>
              <a:rPr lang="it-IT" sz="36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d’istruzione</a:t>
            </a:r>
            <a:endParaRPr lang="it-IT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4464496" cy="5118166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67" y="3645024"/>
            <a:ext cx="3600400" cy="23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dirty="0">
                <a:solidFill>
                  <a:srgbClr val="FFFF00"/>
                </a:solidFill>
              </a:rPr>
              <a:t>Libretto</a:t>
            </a:r>
            <a:r>
              <a:rPr lang="it-IT" sz="4400" dirty="0">
                <a:solidFill>
                  <a:schemeClr val="tx2"/>
                </a:solidFill>
              </a:rPr>
              <a:t> </a:t>
            </a:r>
            <a:r>
              <a:rPr lang="it-IT" sz="4400" dirty="0">
                <a:solidFill>
                  <a:srgbClr val="FFFF00"/>
                </a:solidFill>
              </a:rPr>
              <a:t>d’istruzione</a:t>
            </a:r>
            <a:endParaRPr lang="it-IT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96752"/>
            <a:ext cx="4030791" cy="5148064"/>
          </a:xfrm>
        </p:spPr>
      </p:pic>
    </p:spTree>
    <p:extLst>
      <p:ext uri="{BB962C8B-B14F-4D97-AF65-F5344CB8AC3E}">
        <p14:creationId xmlns:p14="http://schemas.microsoft.com/office/powerpoint/2010/main" val="15874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Libretto</a:t>
            </a:r>
            <a:r>
              <a:rPr lang="it-IT" sz="44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EFAC9"/>
                </a:solidFill>
              </a:rPr>
              <a:t> </a:t>
            </a:r>
            <a:r>
              <a:rPr lang="it-IT" sz="44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</a:rPr>
              <a:t>d’istruzione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236166"/>
            <a:ext cx="4067175" cy="29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81" y="2564904"/>
            <a:ext cx="417646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pPr algn="ctr"/>
            <a:r>
              <a:rPr lang="it-IT" sz="4000" dirty="0">
                <a:solidFill>
                  <a:srgbClr val="FFFF00"/>
                </a:solidFill>
              </a:rPr>
              <a:t>Libretto</a:t>
            </a:r>
            <a:r>
              <a:rPr lang="it-IT" sz="4000" dirty="0">
                <a:solidFill>
                  <a:schemeClr val="tx2"/>
                </a:solidFill>
              </a:rPr>
              <a:t> </a:t>
            </a:r>
            <a:r>
              <a:rPr lang="it-IT" sz="4000" dirty="0">
                <a:solidFill>
                  <a:srgbClr val="FFFF00"/>
                </a:solidFill>
              </a:rPr>
              <a:t>d’istruzione</a:t>
            </a:r>
            <a:endParaRPr lang="it-IT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4752528" cy="5112568"/>
          </a:xfrm>
        </p:spPr>
      </p:pic>
    </p:spTree>
    <p:extLst>
      <p:ext uri="{BB962C8B-B14F-4D97-AF65-F5344CB8AC3E}">
        <p14:creationId xmlns:p14="http://schemas.microsoft.com/office/powerpoint/2010/main" val="15813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pPr algn="ctr"/>
            <a:r>
              <a:rPr lang="it-IT" sz="4400" dirty="0">
                <a:solidFill>
                  <a:srgbClr val="FFFF00"/>
                </a:solidFill>
              </a:rPr>
              <a:t>Libretto</a:t>
            </a:r>
            <a:r>
              <a:rPr lang="it-IT" sz="4400" dirty="0">
                <a:solidFill>
                  <a:schemeClr val="tx2"/>
                </a:solidFill>
              </a:rPr>
              <a:t> </a:t>
            </a:r>
            <a:r>
              <a:rPr lang="it-IT" sz="4400" dirty="0">
                <a:solidFill>
                  <a:srgbClr val="FFFF00"/>
                </a:solidFill>
              </a:rPr>
              <a:t>d’istruzione</a:t>
            </a:r>
            <a:endParaRPr lang="it-IT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7128"/>
            <a:ext cx="4396153" cy="4572000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07128"/>
            <a:ext cx="34484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pPr algn="ctr"/>
            <a:r>
              <a:rPr lang="it-IT" sz="4400" dirty="0">
                <a:solidFill>
                  <a:srgbClr val="FFFF00"/>
                </a:solidFill>
              </a:rPr>
              <a:t>Libretto</a:t>
            </a:r>
            <a:r>
              <a:rPr lang="it-IT" sz="4400" dirty="0">
                <a:solidFill>
                  <a:schemeClr val="tx2"/>
                </a:solidFill>
              </a:rPr>
              <a:t> </a:t>
            </a:r>
            <a:r>
              <a:rPr lang="it-IT" sz="4400" dirty="0">
                <a:solidFill>
                  <a:srgbClr val="FFFF00"/>
                </a:solidFill>
              </a:rPr>
              <a:t>d’istruzione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21" y="1628800"/>
            <a:ext cx="367240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0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it-IT" sz="4000" dirty="0">
                <a:solidFill>
                  <a:srgbClr val="FFFF00"/>
                </a:solidFill>
              </a:rPr>
              <a:t>Libretto</a:t>
            </a:r>
            <a:r>
              <a:rPr lang="it-IT" sz="4000" dirty="0">
                <a:solidFill>
                  <a:schemeClr val="tx2"/>
                </a:solidFill>
              </a:rPr>
              <a:t> </a:t>
            </a:r>
            <a:r>
              <a:rPr lang="it-IT" sz="4000" dirty="0">
                <a:solidFill>
                  <a:srgbClr val="FFFF00"/>
                </a:solidFill>
              </a:rPr>
              <a:t>d’istruzione</a:t>
            </a:r>
            <a:endParaRPr lang="it-IT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3600400" cy="4572000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2060848"/>
            <a:ext cx="321220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FF00"/>
                </a:solidFill>
              </a:rPr>
              <a:t>Il diario glicemico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524000"/>
            <a:ext cx="3960439" cy="4641304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16" y="1484784"/>
            <a:ext cx="381422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7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259632" y="764704"/>
            <a:ext cx="6696744" cy="53312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sz="100" dirty="0" smtClean="0"/>
          </a:p>
          <a:p>
            <a:pPr marL="0" indent="0" algn="ctr">
              <a:buNone/>
            </a:pPr>
            <a:r>
              <a:rPr lang="it-IT" sz="4000" dirty="0" smtClean="0">
                <a:solidFill>
                  <a:srgbClr val="FFFF00"/>
                </a:solidFill>
              </a:rPr>
              <a:t>Attraverso</a:t>
            </a: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900" dirty="0" smtClean="0"/>
          </a:p>
          <a:p>
            <a:pPr marL="0" indent="0">
              <a:buNone/>
            </a:pPr>
            <a:r>
              <a:rPr lang="it-IT" sz="3200" dirty="0" smtClean="0"/>
              <a:t>Formazione d’aula di base e avanzata per infermieri</a:t>
            </a:r>
          </a:p>
          <a:p>
            <a:pPr marL="0" indent="0">
              <a:buNone/>
            </a:pPr>
            <a:endParaRPr lang="it-IT" sz="900" dirty="0" smtClean="0"/>
          </a:p>
          <a:p>
            <a:pPr marL="0" indent="0">
              <a:buNone/>
            </a:pPr>
            <a:r>
              <a:rPr lang="it-IT" sz="3200" dirty="0" smtClean="0">
                <a:solidFill>
                  <a:srgbClr val="FFFF00"/>
                </a:solidFill>
              </a:rPr>
              <a:t>Formazione sul campo (stage/tirocinio) presso i centri dedicati per gli infermieri</a:t>
            </a:r>
          </a:p>
          <a:p>
            <a:pPr marL="0" indent="0">
              <a:buNone/>
            </a:pPr>
            <a:endParaRPr lang="it-IT" sz="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sz="3200" dirty="0" smtClean="0"/>
              <a:t>Formazione d’aula per gli OSS</a:t>
            </a:r>
          </a:p>
          <a:p>
            <a:pPr marL="0" indent="0" algn="ctr">
              <a:buNone/>
            </a:pPr>
            <a:r>
              <a:rPr lang="it-IT" sz="900" dirty="0" smtClean="0"/>
              <a:t> </a:t>
            </a:r>
          </a:p>
          <a:p>
            <a:pPr marL="0" indent="0">
              <a:buNone/>
            </a:pPr>
            <a:r>
              <a:rPr lang="it-IT" sz="3200" dirty="0" smtClean="0"/>
              <a:t>Realizzazione di strumenti a supporto dell’attività educativa (libretto e video)</a:t>
            </a:r>
          </a:p>
        </p:txBody>
      </p:sp>
    </p:spTree>
    <p:extLst>
      <p:ext uri="{BB962C8B-B14F-4D97-AF65-F5344CB8AC3E}">
        <p14:creationId xmlns:p14="http://schemas.microsoft.com/office/powerpoint/2010/main" val="21255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rgbClr val="FFFF00"/>
                </a:solidFill>
              </a:rPr>
              <a:t>Libretto</a:t>
            </a:r>
            <a:r>
              <a:rPr lang="it-IT" sz="4400" dirty="0">
                <a:solidFill>
                  <a:schemeClr val="tx2"/>
                </a:solidFill>
              </a:rPr>
              <a:t> </a:t>
            </a:r>
            <a:r>
              <a:rPr lang="it-IT" sz="4400" dirty="0">
                <a:solidFill>
                  <a:srgbClr val="FFFF00"/>
                </a:solidFill>
              </a:rPr>
              <a:t>d’istruzione</a:t>
            </a:r>
            <a:endParaRPr lang="it-IT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8760"/>
            <a:ext cx="4248471" cy="5112568"/>
          </a:xfrm>
        </p:spPr>
      </p:pic>
    </p:spTree>
    <p:extLst>
      <p:ext uri="{BB962C8B-B14F-4D97-AF65-F5344CB8AC3E}">
        <p14:creationId xmlns:p14="http://schemas.microsoft.com/office/powerpoint/2010/main" val="1943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789769"/>
              </p:ext>
            </p:extLst>
          </p:nvPr>
        </p:nvGraphicFramePr>
        <p:xfrm>
          <a:off x="8028384" y="5949280"/>
          <a:ext cx="6794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Oggetto shell Packager" showAsIcon="1" r:id="rId4" imgW="680040" imgH="488520" progId="Package">
                  <p:embed/>
                </p:oleObj>
              </mc:Choice>
              <mc:Fallback>
                <p:oleObj name="Oggetto shell Packager" showAsIcon="1" r:id="rId4" imgW="6800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8384" y="5949280"/>
                        <a:ext cx="67945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956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44008" y="2276872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800" dirty="0" smtClean="0">
              <a:solidFill>
                <a:srgbClr val="FFFF00"/>
              </a:solidFill>
              <a:latin typeface="+mj-lt"/>
            </a:endParaRPr>
          </a:p>
          <a:p>
            <a:endParaRPr lang="it-IT" sz="4800" dirty="0">
              <a:solidFill>
                <a:srgbClr val="FFFF00"/>
              </a:solidFill>
              <a:latin typeface="+mj-lt"/>
            </a:endParaRPr>
          </a:p>
          <a:p>
            <a:r>
              <a:rPr lang="it-IT" sz="4800" dirty="0" smtClean="0">
                <a:solidFill>
                  <a:srgbClr val="FFFF00"/>
                </a:solidFill>
                <a:latin typeface="+mj-lt"/>
              </a:rPr>
              <a:t>Grazie per </a:t>
            </a:r>
          </a:p>
          <a:p>
            <a:r>
              <a:rPr lang="it-IT" sz="4800" dirty="0" smtClean="0">
                <a:solidFill>
                  <a:srgbClr val="FFFF00"/>
                </a:solidFill>
                <a:latin typeface="+mj-lt"/>
              </a:rPr>
              <a:t>l’attenzione</a:t>
            </a:r>
            <a:endParaRPr lang="it-IT" sz="4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893007"/>
              </p:ext>
            </p:extLst>
          </p:nvPr>
        </p:nvGraphicFramePr>
        <p:xfrm>
          <a:off x="1187624" y="1268760"/>
          <a:ext cx="2664296" cy="439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Immagine bitmap" r:id="rId3" imgW="1762371" imgH="3591426" progId="Paint.Picture">
                  <p:embed/>
                </p:oleObj>
              </mc:Choice>
              <mc:Fallback>
                <p:oleObj name="Immagine bitmap" r:id="rId3" imgW="1762371" imgH="359142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268760"/>
                        <a:ext cx="2664296" cy="43924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78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757217"/>
              </p:ext>
            </p:extLst>
          </p:nvPr>
        </p:nvGraphicFramePr>
        <p:xfrm>
          <a:off x="539552" y="476672"/>
          <a:ext cx="806489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Immagine bitmap" r:id="rId3" imgW="6990476" imgH="4610744" progId="Paint.Picture">
                  <p:embed/>
                </p:oleObj>
              </mc:Choice>
              <mc:Fallback>
                <p:oleObj name="Immagine bitmap" r:id="rId3" imgW="6990476" imgH="461074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76672"/>
                        <a:ext cx="8064896" cy="5832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0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421289"/>
              </p:ext>
            </p:extLst>
          </p:nvPr>
        </p:nvGraphicFramePr>
        <p:xfrm>
          <a:off x="539552" y="548680"/>
          <a:ext cx="8064896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Immagine bitmap" r:id="rId3" imgW="7020905" imgH="4657143" progId="Paint.Picture">
                  <p:embed/>
                </p:oleObj>
              </mc:Choice>
              <mc:Fallback>
                <p:oleObj name="Immagine bitmap" r:id="rId3" imgW="7020905" imgH="465714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548680"/>
                        <a:ext cx="8064896" cy="57606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81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169920"/>
              </p:ext>
            </p:extLst>
          </p:nvPr>
        </p:nvGraphicFramePr>
        <p:xfrm>
          <a:off x="683568" y="548680"/>
          <a:ext cx="7848871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Immagine bitmap" r:id="rId3" imgW="6916115" imgH="4858428" progId="Paint.Picture">
                  <p:embed/>
                </p:oleObj>
              </mc:Choice>
              <mc:Fallback>
                <p:oleObj name="Immagine bitmap" r:id="rId3" imgW="6916115" imgH="485842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48680"/>
                        <a:ext cx="7848871" cy="5832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6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231619"/>
              </p:ext>
            </p:extLst>
          </p:nvPr>
        </p:nvGraphicFramePr>
        <p:xfrm>
          <a:off x="722386" y="620688"/>
          <a:ext cx="7882061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Immagine bitmap" r:id="rId3" imgW="6849431" imgH="4858428" progId="Paint.Picture">
                  <p:embed/>
                </p:oleObj>
              </mc:Choice>
              <mc:Fallback>
                <p:oleObj name="Immagine bitmap" r:id="rId3" imgW="6849431" imgH="485842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86" y="620688"/>
                        <a:ext cx="7882061" cy="56886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94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899592" y="1772816"/>
            <a:ext cx="7416824" cy="4323184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dirty="0" smtClean="0"/>
              <a:t>Procedura «La riconciliazione della terapia farmacologica» e scheda «Gestione terapie croniche con medicinali di proprietà dei pazienti ricoverati»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dirty="0" smtClean="0"/>
              <a:t>Procedura «Prevenzione della morte, coma o grave danno derivati da errori in terapia farmacologica»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dirty="0" smtClean="0"/>
              <a:t>Istruzione operativa «Gestione penne contenenti insulina»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Le procedure utili per la gestione della persona affetta da diabete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2025</TotalTime>
  <Words>1076</Words>
  <Application>Microsoft Office PowerPoint</Application>
  <PresentationFormat>Presentazione su schermo (4:3)</PresentationFormat>
  <Paragraphs>154</Paragraphs>
  <Slides>42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45" baseType="lpstr">
      <vt:lpstr>Carta</vt:lpstr>
      <vt:lpstr>Immagine bitmap</vt:lpstr>
      <vt:lpstr>Pacchetto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procedure utili per la gestione della persona affetta da diabete</vt:lpstr>
      <vt:lpstr>Presentazione standard di PowerPoint</vt:lpstr>
      <vt:lpstr>Presentazione standard di PowerPoint</vt:lpstr>
      <vt:lpstr>A chi è rivolto?</vt:lpstr>
      <vt:lpstr>       Le procedure aziendali </vt:lpstr>
      <vt:lpstr>Presentazione standard di PowerPoint</vt:lpstr>
      <vt:lpstr>Terapia educazionale nel paziente diabetico ricoverato</vt:lpstr>
      <vt:lpstr>Terapia educazionale nel paziente diabetico ricoverato</vt:lpstr>
      <vt:lpstr>Terapia educazionale nel paziente diabetico ricoverato</vt:lpstr>
      <vt:lpstr>Terapia educazionale nel paziente diabetico ricoverato</vt:lpstr>
      <vt:lpstr>Terapia educazionale nel paziente diabetico ricoverato</vt:lpstr>
      <vt:lpstr>Presentazione standard di PowerPoint</vt:lpstr>
      <vt:lpstr>Terapia educazionale nel paziente diabetico ricoverato</vt:lpstr>
      <vt:lpstr>Terapia educazionale nel paziente diabetico ricoverato</vt:lpstr>
      <vt:lpstr>Presentazione standard di PowerPoint</vt:lpstr>
      <vt:lpstr>Terapia educazionale nel paziente diabetico ricoverato</vt:lpstr>
      <vt:lpstr>Terapia educazionale nel paziente diabetico ricoverato</vt:lpstr>
      <vt:lpstr>Presentazione standard di PowerPoint</vt:lpstr>
      <vt:lpstr>Terapia educazionale nel paziente diabetico ricoverato</vt:lpstr>
      <vt:lpstr>Terapia educazionale nel paziente diabetico ricoverato</vt:lpstr>
      <vt:lpstr>Libretto d’istruzione</vt:lpstr>
      <vt:lpstr>Libretto d’istruzione</vt:lpstr>
      <vt:lpstr>Libretto d’istruzione</vt:lpstr>
      <vt:lpstr>Libretto d’istruzione</vt:lpstr>
      <vt:lpstr>Libretto d’istruzione</vt:lpstr>
      <vt:lpstr>Libretto d’istruzione</vt:lpstr>
      <vt:lpstr>Libretto d’istruzione</vt:lpstr>
      <vt:lpstr>Libretto d’istruzione</vt:lpstr>
      <vt:lpstr>Libretto d’istruzione</vt:lpstr>
      <vt:lpstr>Libretto d’istruzione</vt:lpstr>
      <vt:lpstr>Il diario glicemico</vt:lpstr>
      <vt:lpstr>Libretto d’istruzione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riconciliazione della terapia farmacologica</dc:title>
  <dc:creator>X551M</dc:creator>
  <cp:lastModifiedBy>Utente</cp:lastModifiedBy>
  <cp:revision>184</cp:revision>
  <dcterms:created xsi:type="dcterms:W3CDTF">2016-05-10T20:41:45Z</dcterms:created>
  <dcterms:modified xsi:type="dcterms:W3CDTF">2016-12-02T07:41:09Z</dcterms:modified>
</cp:coreProperties>
</file>