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93" r:id="rId2"/>
    <p:sldId id="304" r:id="rId3"/>
    <p:sldId id="279" r:id="rId4"/>
    <p:sldId id="301" r:id="rId5"/>
    <p:sldId id="311" r:id="rId6"/>
    <p:sldId id="308" r:id="rId7"/>
    <p:sldId id="300" r:id="rId8"/>
    <p:sldId id="297" r:id="rId9"/>
    <p:sldId id="288" r:id="rId10"/>
    <p:sldId id="309" r:id="rId11"/>
    <p:sldId id="292" r:id="rId12"/>
    <p:sldId id="291" r:id="rId13"/>
    <p:sldId id="294" r:id="rId14"/>
    <p:sldId id="295" r:id="rId15"/>
    <p:sldId id="310" r:id="rId16"/>
    <p:sldId id="298" r:id="rId17"/>
    <p:sldId id="318" r:id="rId18"/>
    <p:sldId id="319" r:id="rId19"/>
    <p:sldId id="320" r:id="rId20"/>
    <p:sldId id="313" r:id="rId21"/>
    <p:sldId id="315" r:id="rId22"/>
    <p:sldId id="317" r:id="rId23"/>
    <p:sldId id="314" r:id="rId24"/>
    <p:sldId id="312" r:id="rId25"/>
    <p:sldId id="307" r:id="rId26"/>
    <p:sldId id="296" r:id="rId27"/>
    <p:sldId id="278" r:id="rId28"/>
  </p:sldIdLst>
  <p:sldSz cx="9144000" cy="6858000" type="screen4x3"/>
  <p:notesSz cx="6858000" cy="9144000"/>
  <p:embeddedFontLst>
    <p:embeddedFont>
      <p:font typeface="MS PGothic" panose="020B0600070205080204" pitchFamily="34" charset="-128"/>
      <p:regular r:id="rId29"/>
    </p:embeddedFont>
    <p:embeddedFont>
      <p:font typeface="Comic Sans MS" panose="030F0702030302020204" pitchFamily="66" charset="0"/>
      <p:regular r:id="rId30"/>
      <p:bold r:id="rId31"/>
      <p:italic r:id="rId32"/>
      <p:boldItalic r:id="rId33"/>
    </p:embeddedFont>
  </p:embeddedFontLst>
  <p:defaultTextStyle>
    <a:defPPr>
      <a:defRPr lang="it-IT"/>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0066"/>
    <a:srgbClr val="FF3399"/>
    <a:srgbClr val="FFCCFF"/>
    <a:srgbClr val="CC33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08" autoAdjust="0"/>
    <p:restoredTop sz="94635" autoAdjust="0"/>
  </p:normalViewPr>
  <p:slideViewPr>
    <p:cSldViewPr showGuides="1">
      <p:cViewPr>
        <p:scale>
          <a:sx n="90" d="100"/>
          <a:sy n="90" d="100"/>
        </p:scale>
        <p:origin x="-1406" y="-1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fld id="{41517A57-90A1-490A-B9E6-3E89BEAC8B92}" type="slidenum">
              <a:rPr lang="it-IT" altLang="it-IT"/>
              <a:pPr/>
              <a:t>‹N›</a:t>
            </a:fld>
            <a:endParaRPr lang="it-IT" altLang="it-IT"/>
          </a:p>
        </p:txBody>
      </p:sp>
    </p:spTree>
    <p:extLst>
      <p:ext uri="{BB962C8B-B14F-4D97-AF65-F5344CB8AC3E}">
        <p14:creationId xmlns:p14="http://schemas.microsoft.com/office/powerpoint/2010/main" val="3238487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fld id="{9CD6CD9B-1478-4A0C-8A3E-93BA4033CD53}" type="slidenum">
              <a:rPr lang="it-IT" altLang="it-IT"/>
              <a:pPr/>
              <a:t>‹N›</a:t>
            </a:fld>
            <a:endParaRPr lang="it-IT" altLang="it-IT"/>
          </a:p>
        </p:txBody>
      </p:sp>
    </p:spTree>
    <p:extLst>
      <p:ext uri="{BB962C8B-B14F-4D97-AF65-F5344CB8AC3E}">
        <p14:creationId xmlns:p14="http://schemas.microsoft.com/office/powerpoint/2010/main" val="3633667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fld id="{520915A8-C480-474C-9B23-C52C031AD9D8}" type="slidenum">
              <a:rPr lang="it-IT" altLang="it-IT"/>
              <a:pPr/>
              <a:t>‹N›</a:t>
            </a:fld>
            <a:endParaRPr lang="it-IT" altLang="it-IT"/>
          </a:p>
        </p:txBody>
      </p:sp>
    </p:spTree>
    <p:extLst>
      <p:ext uri="{BB962C8B-B14F-4D97-AF65-F5344CB8AC3E}">
        <p14:creationId xmlns:p14="http://schemas.microsoft.com/office/powerpoint/2010/main" val="70136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fld id="{F3EB9F55-6DE9-4A31-A1FF-5DFF119B236C}" type="slidenum">
              <a:rPr lang="it-IT" altLang="it-IT"/>
              <a:pPr/>
              <a:t>‹N›</a:t>
            </a:fld>
            <a:endParaRPr lang="it-IT" altLang="it-IT"/>
          </a:p>
        </p:txBody>
      </p:sp>
    </p:spTree>
    <p:extLst>
      <p:ext uri="{BB962C8B-B14F-4D97-AF65-F5344CB8AC3E}">
        <p14:creationId xmlns:p14="http://schemas.microsoft.com/office/powerpoint/2010/main" val="2399567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fld id="{07EEBBFD-E539-4F09-9977-CC1C75AF9598}" type="slidenum">
              <a:rPr lang="it-IT" altLang="it-IT"/>
              <a:pPr/>
              <a:t>‹N›</a:t>
            </a:fld>
            <a:endParaRPr lang="it-IT" altLang="it-IT"/>
          </a:p>
        </p:txBody>
      </p:sp>
    </p:spTree>
    <p:extLst>
      <p:ext uri="{BB962C8B-B14F-4D97-AF65-F5344CB8AC3E}">
        <p14:creationId xmlns:p14="http://schemas.microsoft.com/office/powerpoint/2010/main" val="261038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fld id="{E1845D77-5E39-4C1F-986D-E21DD7ED8101}" type="slidenum">
              <a:rPr lang="it-IT" altLang="it-IT"/>
              <a:pPr/>
              <a:t>‹N›</a:t>
            </a:fld>
            <a:endParaRPr lang="it-IT" altLang="it-IT"/>
          </a:p>
        </p:txBody>
      </p:sp>
    </p:spTree>
    <p:extLst>
      <p:ext uri="{BB962C8B-B14F-4D97-AF65-F5344CB8AC3E}">
        <p14:creationId xmlns:p14="http://schemas.microsoft.com/office/powerpoint/2010/main" val="3008356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fld id="{6ADB8BE6-C816-49C6-AF3D-E54C1C976D0C}" type="slidenum">
              <a:rPr lang="it-IT" altLang="it-IT"/>
              <a:pPr/>
              <a:t>‹N›</a:t>
            </a:fld>
            <a:endParaRPr lang="it-IT" altLang="it-IT"/>
          </a:p>
        </p:txBody>
      </p:sp>
    </p:spTree>
    <p:extLst>
      <p:ext uri="{BB962C8B-B14F-4D97-AF65-F5344CB8AC3E}">
        <p14:creationId xmlns:p14="http://schemas.microsoft.com/office/powerpoint/2010/main" val="2411189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fld id="{1D8642D0-2271-4200-92E6-C952D3FEAD86}" type="slidenum">
              <a:rPr lang="it-IT" altLang="it-IT"/>
              <a:pPr/>
              <a:t>‹N›</a:t>
            </a:fld>
            <a:endParaRPr lang="it-IT" altLang="it-IT"/>
          </a:p>
        </p:txBody>
      </p:sp>
    </p:spTree>
    <p:extLst>
      <p:ext uri="{BB962C8B-B14F-4D97-AF65-F5344CB8AC3E}">
        <p14:creationId xmlns:p14="http://schemas.microsoft.com/office/powerpoint/2010/main" val="2859151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fld id="{736477DF-39F6-451A-8716-DB63274A07D6}" type="slidenum">
              <a:rPr lang="it-IT" altLang="it-IT"/>
              <a:pPr/>
              <a:t>‹N›</a:t>
            </a:fld>
            <a:endParaRPr lang="it-IT" altLang="it-IT"/>
          </a:p>
        </p:txBody>
      </p:sp>
    </p:spTree>
    <p:extLst>
      <p:ext uri="{BB962C8B-B14F-4D97-AF65-F5344CB8AC3E}">
        <p14:creationId xmlns:p14="http://schemas.microsoft.com/office/powerpoint/2010/main" val="30128790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fld id="{573C3999-9DF1-4706-A2D6-DD11DAEA7468}" type="slidenum">
              <a:rPr lang="it-IT" altLang="it-IT"/>
              <a:pPr/>
              <a:t>‹N›</a:t>
            </a:fld>
            <a:endParaRPr lang="it-IT" altLang="it-IT"/>
          </a:p>
        </p:txBody>
      </p:sp>
    </p:spTree>
    <p:extLst>
      <p:ext uri="{BB962C8B-B14F-4D97-AF65-F5344CB8AC3E}">
        <p14:creationId xmlns:p14="http://schemas.microsoft.com/office/powerpoint/2010/main" val="11708038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fld id="{B9CA905F-3129-43A0-96E5-2AA19D27CF55}" type="slidenum">
              <a:rPr lang="it-IT" altLang="it-IT"/>
              <a:pPr/>
              <a:t>‹N›</a:t>
            </a:fld>
            <a:endParaRPr lang="it-IT" altLang="it-IT"/>
          </a:p>
        </p:txBody>
      </p:sp>
    </p:spTree>
    <p:extLst>
      <p:ext uri="{BB962C8B-B14F-4D97-AF65-F5344CB8AC3E}">
        <p14:creationId xmlns:p14="http://schemas.microsoft.com/office/powerpoint/2010/main" val="741503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it-IT" alt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it-IT" alt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a:lvl1pPr>
          </a:lstStyle>
          <a:p>
            <a:fld id="{02FBCD50-E878-494C-9184-6E5BF17D905F}"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it/url?url=http://www.dissapore.com/grande-notizia/eataly-in-campagna-tutto-sensato-tutto-giusto-ma-bastera/&amp;rct=j&amp;frm=1&amp;q=&amp;esrc=s&amp;sa=U&amp;ved=0ahUKEwjc27G46Z7JAhUC1hoKHZmxBlwQwW4IJDAH&amp;usg=AFQjCNGu0zerrccgEPUSIPV3xVwygpGOSA" TargetMode="External"/><Relationship Id="rId1" Type="http://schemas.openxmlformats.org/officeDocument/2006/relationships/slideLayout" Target="../slideLayouts/slideLayout2.xml"/><Relationship Id="rId6" Type="http://schemas.openxmlformats.org/officeDocument/2006/relationships/image" Target="../media/image4.emf"/><Relationship Id="rId5" Type="http://schemas.openxmlformats.org/officeDocument/2006/relationships/image" Target="../media/image3.emf"/><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it/url?url=http://forum.soloenduro.it/archive/index.php/t-71752.html&amp;rct=j&amp;frm=1&amp;q=&amp;esrc=s&amp;sa=U&amp;ei=WaR0VI_lEcWrPNeCgbgB&amp;ved=0CDwQ9QEwEg&amp;usg=AFQjCNGUVcgurRCVBC3hc4HaCA7DkOrRRQ" TargetMode="External"/><Relationship Id="rId2" Type="http://schemas.openxmlformats.org/officeDocument/2006/relationships/image" Target="../media/image20.wmf"/><Relationship Id="rId1" Type="http://schemas.openxmlformats.org/officeDocument/2006/relationships/slideLayout" Target="../slideLayouts/slideLayout7.xml"/><Relationship Id="rId6" Type="http://schemas.openxmlformats.org/officeDocument/2006/relationships/image" Target="../media/image3.emf"/><Relationship Id="rId5" Type="http://schemas.openxmlformats.org/officeDocument/2006/relationships/image" Target="../media/image4.emf"/><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google.it/url?url=http://www.ilvinoeleviole.it/come-scrivere-un-libro-senza-arrendersi/&amp;rct=j&amp;frm=1&amp;q=&amp;esrc=s&amp;sa=U&amp;ei=WaR0VI_lEcWrPNeCgbgB&amp;ved=0CD4Q9QEwEw&amp;usg=AFQjCNG6vwhKl2kv1NO5zVxxMTQym-mDSA" TargetMode="Externa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hyperlink" Target="http://www.google.it/url?url=http://chiesabattista.net/fontana_non_aver_paura.html&amp;rct=j&amp;frm=1&amp;q=&amp;esrc=s&amp;sa=U&amp;ei=9px0VLKMBM3KOcDngagN&amp;ved=0CBYQ9QEwAA&amp;usg=AFQjCNEFWpw4wV5GULCCWklakRjQXp5-6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www.google.it/url?url=http://giorniinteriori.blogspot.com/2013_04_01_archive.html&amp;rct=j&amp;frm=1&amp;q=&amp;esrc=s&amp;sa=U&amp;ei=IKl0VJfNO4OFPa7tgbgB&amp;ved=0CCIQ9QEwBg&amp;usg=AFQjCNFKL9Kz592Ev5Syb65fPO0wSIFm3w"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google.it/url?url=http://www.navecorsara.it/wp/2013/03/08/stamattina-alle-541-clementina-ha-avuto-unidea/&amp;rct=j&amp;frm=1&amp;q=&amp;esrc=s&amp;sa=U&amp;ei=IKR0VJ6aIYKXPIzNgJgJ&amp;ved=0CBoQ9QEwAjgU&amp;usg=AFQjCNGwlI2f71DQGN099ZHTAWZ1_Tn2Tw"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google.it/url?url=http://www.fanpop.com/clubs/peanuts/images/3089053/title/snoopy-woodstock-wallpaper&amp;rct=j&amp;frm=1&amp;q=&amp;esrc=s&amp;sa=U&amp;ei=EaN0VPOwH4bEPMeRgYgM&amp;ved=0CC4Q9QEwDA&amp;usg=AFQjCNGg-aRaFAekMRkflLFXjaOaJc65-A"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google.it/url?url=http://lunetta2311.wordpress.com/2011/07/11/l%E2%80%99unica-cosa-che/snoopy-preoccupato-e-accigliato/&amp;rct=j&amp;frm=1&amp;q=&amp;esrc=s&amp;sa=U&amp;ei=IKl0VJfNO4OFPa7tgbgB&amp;ved=0CBYQ9QEwAA&amp;usg=AFQjCNFGwYyH_sTdGq2dHLwoM8_8GW689w" TargetMode="External"/><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www.google.it/url?url=http://www.tripadvisor.it/Restaurant_Review-g187855-d743588-Reviews-Al_Gufo_Bianco-Turin_Province_of_Turin_Piedmont.html&amp;rct=j&amp;frm=1&amp;q=&amp;esrc=s&amp;sa=U&amp;ved=0ahUKEwi7mODO55_JAhUGxRQKHYjNCEMQwW4IIDAF&amp;usg=AFQjCNHxkbj7WpI9ZlsalqtLu9-7VvaXV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468313" y="288925"/>
            <a:ext cx="8218487" cy="1052513"/>
          </a:xfrm>
        </p:spPr>
        <p:txBody>
          <a:bodyPr/>
          <a:lstStyle/>
          <a:p>
            <a:pPr eaLnBrk="1" hangingPunct="1"/>
            <a:r>
              <a:rPr lang="it-IT" altLang="it-IT" sz="2000" b="1" u="sng"/>
              <a:t>Congressi SID - AMD Piemonte e Valle d’Aosta</a:t>
            </a:r>
            <a:endParaRPr lang="it-IT" altLang="it-IT" sz="2000"/>
          </a:p>
        </p:txBody>
      </p:sp>
      <p:sp>
        <p:nvSpPr>
          <p:cNvPr id="45063" name="Text Box 7"/>
          <p:cNvSpPr txBox="1">
            <a:spLocks noChangeArrowheads="1"/>
          </p:cNvSpPr>
          <p:nvPr/>
        </p:nvSpPr>
        <p:spPr bwMode="auto">
          <a:xfrm>
            <a:off x="539750" y="1484313"/>
            <a:ext cx="361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Evento congiunto 12 ottobre 2013</a:t>
            </a:r>
            <a:endParaRPr lang="it-IT" altLang="it-IT">
              <a:solidFill>
                <a:srgbClr val="FF0000"/>
              </a:solidFill>
            </a:endParaRPr>
          </a:p>
        </p:txBody>
      </p:sp>
      <p:pic>
        <p:nvPicPr>
          <p:cNvPr id="45065" name="Picture 9" descr="Risultati immagini per bar interno eataly torin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2133600"/>
            <a:ext cx="4397375" cy="292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1412875"/>
            <a:ext cx="2259013" cy="4797425"/>
          </a:xfrm>
          <a:prstGeom prst="rect">
            <a:avLst/>
          </a:prstGeom>
          <a:noFill/>
          <a:ln w="9525">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sp>
        <p:nvSpPr>
          <p:cNvPr id="45069" name="Rectangle 13"/>
          <p:cNvSpPr>
            <a:spLocks noChangeArrowheads="1"/>
          </p:cNvSpPr>
          <p:nvPr/>
        </p:nvSpPr>
        <p:spPr bwMode="auto">
          <a:xfrm>
            <a:off x="684213" y="2565400"/>
            <a:ext cx="3382962" cy="201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ja-JP" b="1" dirty="0">
                <a:solidFill>
                  <a:schemeClr val="bg1"/>
                </a:solidFill>
                <a:ea typeface="MS PGothic" panose="020B0600070205080204" pitchFamily="34" charset="-128"/>
              </a:rPr>
              <a:t>RESPONSABILI SCIENTIFICI</a:t>
            </a:r>
          </a:p>
          <a:p>
            <a:pPr eaLnBrk="1" hangingPunct="1"/>
            <a:r>
              <a:rPr lang="it-IT" altLang="ja-JP" b="1" i="1" dirty="0">
                <a:solidFill>
                  <a:schemeClr val="bg1"/>
                </a:solidFill>
                <a:ea typeface="MS PGothic" panose="020B0600070205080204" pitchFamily="34" charset="-128"/>
              </a:rPr>
              <a:t>Dott. Marco COMOGLIO - </a:t>
            </a:r>
          </a:p>
          <a:p>
            <a:pPr eaLnBrk="1" hangingPunct="1"/>
            <a:r>
              <a:rPr lang="it-IT" altLang="ja-JP" b="1" i="1" dirty="0">
                <a:solidFill>
                  <a:schemeClr val="bg1"/>
                </a:solidFill>
                <a:ea typeface="MS PGothic" panose="020B0600070205080204" pitchFamily="34" charset="-128"/>
              </a:rPr>
              <a:t>Dott. Roberto QUADRI</a:t>
            </a:r>
            <a:r>
              <a:rPr lang="it-IT" altLang="ja-JP" b="1" dirty="0">
                <a:solidFill>
                  <a:schemeClr val="bg1"/>
                </a:solidFill>
                <a:ea typeface="MS PGothic" panose="020B0600070205080204" pitchFamily="34" charset="-128"/>
              </a:rPr>
              <a:t> </a:t>
            </a:r>
          </a:p>
          <a:p>
            <a:pPr eaLnBrk="1" hangingPunct="1"/>
            <a:endParaRPr lang="it-IT" altLang="ja-JP" b="1" dirty="0">
              <a:solidFill>
                <a:schemeClr val="bg1"/>
              </a:solidFill>
              <a:ea typeface="MS PGothic" panose="020B0600070205080204" pitchFamily="34" charset="-128"/>
            </a:endParaRPr>
          </a:p>
          <a:p>
            <a:pPr eaLnBrk="1" hangingPunct="1"/>
            <a:r>
              <a:rPr lang="it-IT" altLang="ja-JP" b="1" dirty="0">
                <a:solidFill>
                  <a:schemeClr val="bg1"/>
                </a:solidFill>
                <a:ea typeface="MS PGothic" panose="020B0600070205080204" pitchFamily="34" charset="-128"/>
              </a:rPr>
              <a:t>SEGRETERIA SCIENTIFICA</a:t>
            </a:r>
          </a:p>
          <a:p>
            <a:pPr eaLnBrk="1" hangingPunct="1"/>
            <a:r>
              <a:rPr lang="it-IT" altLang="ja-JP" b="1" i="1" dirty="0">
                <a:solidFill>
                  <a:schemeClr val="bg1"/>
                </a:solidFill>
                <a:ea typeface="MS PGothic" panose="020B0600070205080204" pitchFamily="34" charset="-128"/>
              </a:rPr>
              <a:t>Dott.ssa Milena TAGLIABUE</a:t>
            </a:r>
          </a:p>
          <a:p>
            <a:pPr eaLnBrk="1" hangingPunct="1"/>
            <a:r>
              <a:rPr lang="it-IT" altLang="ja-JP" b="1" i="1" dirty="0">
                <a:solidFill>
                  <a:schemeClr val="bg1"/>
                </a:solidFill>
                <a:ea typeface="MS PGothic" panose="020B0600070205080204" pitchFamily="34" charset="-128"/>
              </a:rPr>
              <a:t>Dott. Luca RICHIARDI</a:t>
            </a:r>
            <a:r>
              <a:rPr lang="it-IT" altLang="ja-JP" b="1" dirty="0">
                <a:solidFill>
                  <a:schemeClr val="bg1"/>
                </a:solidFill>
                <a:ea typeface="MS PGothic" panose="020B0600070205080204" pitchFamily="34" charset="-128"/>
              </a:rPr>
              <a:t> </a:t>
            </a:r>
          </a:p>
        </p:txBody>
      </p:sp>
      <p:pic>
        <p:nvPicPr>
          <p:cNvPr id="20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333375"/>
            <a:ext cx="1079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Immagin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9750" y="404813"/>
            <a:ext cx="8874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3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8" fill="hold" grpId="0" nodeType="withEffect">
                                  <p:stCondLst>
                                    <p:cond delay="0"/>
                                  </p:stCondLst>
                                  <p:childTnLst>
                                    <p:set>
                                      <p:cBhvr>
                                        <p:cTn id="6" dur="1" fill="hold">
                                          <p:stCondLst>
                                            <p:cond delay="0"/>
                                          </p:stCondLst>
                                        </p:cTn>
                                        <p:tgtEl>
                                          <p:spTgt spid="45063"/>
                                        </p:tgtEl>
                                        <p:attrNameLst>
                                          <p:attrName>style.visibility</p:attrName>
                                        </p:attrNameLst>
                                      </p:cBhvr>
                                      <p:to>
                                        <p:strVal val="visible"/>
                                      </p:to>
                                    </p:set>
                                    <p:anim calcmode="lin" valueType="num">
                                      <p:cBhvr additive="base">
                                        <p:cTn id="7" dur="1000" fill="hold"/>
                                        <p:tgtEl>
                                          <p:spTgt spid="45063"/>
                                        </p:tgtEl>
                                        <p:attrNameLst>
                                          <p:attrName>ppt_x</p:attrName>
                                        </p:attrNameLst>
                                      </p:cBhvr>
                                      <p:tavLst>
                                        <p:tav tm="0">
                                          <p:val>
                                            <p:strVal val="0-#ppt_w/2"/>
                                          </p:val>
                                        </p:tav>
                                        <p:tav tm="100000">
                                          <p:val>
                                            <p:strVal val="#ppt_x"/>
                                          </p:val>
                                        </p:tav>
                                      </p:tavLst>
                                    </p:anim>
                                    <p:anim calcmode="lin" valueType="num">
                                      <p:cBhvr additive="base">
                                        <p:cTn id="8" dur="1000" fill="hold"/>
                                        <p:tgtEl>
                                          <p:spTgt spid="45063"/>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45065"/>
                                        </p:tgtEl>
                                        <p:attrNameLst>
                                          <p:attrName>style.visibility</p:attrName>
                                        </p:attrNameLst>
                                      </p:cBhvr>
                                      <p:to>
                                        <p:strVal val="visible"/>
                                      </p:to>
                                    </p:set>
                                    <p:anim calcmode="lin" valueType="num">
                                      <p:cBhvr additive="base">
                                        <p:cTn id="11" dur="1000" fill="hold"/>
                                        <p:tgtEl>
                                          <p:spTgt spid="45065"/>
                                        </p:tgtEl>
                                        <p:attrNameLst>
                                          <p:attrName>ppt_x</p:attrName>
                                        </p:attrNameLst>
                                      </p:cBhvr>
                                      <p:tavLst>
                                        <p:tav tm="0">
                                          <p:val>
                                            <p:strVal val="0-#ppt_w/2"/>
                                          </p:val>
                                        </p:tav>
                                        <p:tav tm="100000">
                                          <p:val>
                                            <p:strVal val="#ppt_x"/>
                                          </p:val>
                                        </p:tav>
                                      </p:tavLst>
                                    </p:anim>
                                    <p:anim calcmode="lin" valueType="num">
                                      <p:cBhvr additive="base">
                                        <p:cTn id="12" dur="1000" fill="hold"/>
                                        <p:tgtEl>
                                          <p:spTgt spid="4506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45067"/>
                                        </p:tgtEl>
                                        <p:attrNameLst>
                                          <p:attrName>style.visibility</p:attrName>
                                        </p:attrNameLst>
                                      </p:cBhvr>
                                      <p:to>
                                        <p:strVal val="visible"/>
                                      </p:to>
                                    </p:set>
                                    <p:anim calcmode="lin" valueType="num">
                                      <p:cBhvr additive="base">
                                        <p:cTn id="15" dur="500" fill="hold"/>
                                        <p:tgtEl>
                                          <p:spTgt spid="45067"/>
                                        </p:tgtEl>
                                        <p:attrNameLst>
                                          <p:attrName>ppt_x</p:attrName>
                                        </p:attrNameLst>
                                      </p:cBhvr>
                                      <p:tavLst>
                                        <p:tav tm="0">
                                          <p:val>
                                            <p:strVal val="1+#ppt_w/2"/>
                                          </p:val>
                                        </p:tav>
                                        <p:tav tm="100000">
                                          <p:val>
                                            <p:strVal val="#ppt_x"/>
                                          </p:val>
                                        </p:tav>
                                      </p:tavLst>
                                    </p:anim>
                                    <p:anim calcmode="lin" valueType="num">
                                      <p:cBhvr additive="base">
                                        <p:cTn id="16" dur="500" fill="hold"/>
                                        <p:tgtEl>
                                          <p:spTgt spid="45067"/>
                                        </p:tgtEl>
                                        <p:attrNameLst>
                                          <p:attrName>ppt_y</p:attrName>
                                        </p:attrNameLst>
                                      </p:cBhvr>
                                      <p:tavLst>
                                        <p:tav tm="0">
                                          <p:val>
                                            <p:strVal val="#ppt_y"/>
                                          </p:val>
                                        </p:tav>
                                        <p:tav tm="100000">
                                          <p:val>
                                            <p:strVal val="#ppt_y"/>
                                          </p:val>
                                        </p:tav>
                                      </p:tavLst>
                                    </p:anim>
                                  </p:childTnLst>
                                </p:cTn>
                              </p:par>
                              <p:par>
                                <p:cTn id="17" presetID="55" presetClass="entr" presetSubtype="0" fill="hold" nodeType="withEffect">
                                  <p:stCondLst>
                                    <p:cond delay="0"/>
                                  </p:stCondLst>
                                  <p:childTnLst>
                                    <p:set>
                                      <p:cBhvr>
                                        <p:cTn id="18" dur="1" fill="hold">
                                          <p:stCondLst>
                                            <p:cond delay="0"/>
                                          </p:stCondLst>
                                        </p:cTn>
                                        <p:tgtEl>
                                          <p:spTgt spid="45069">
                                            <p:txEl>
                                              <p:pRg st="0" end="0"/>
                                            </p:txEl>
                                          </p:spTgt>
                                        </p:tgtEl>
                                        <p:attrNameLst>
                                          <p:attrName>style.visibility</p:attrName>
                                        </p:attrNameLst>
                                      </p:cBhvr>
                                      <p:to>
                                        <p:strVal val="visible"/>
                                      </p:to>
                                    </p:set>
                                    <p:anim calcmode="lin" valueType="num">
                                      <p:cBhvr>
                                        <p:cTn id="19" dur="1000" fill="hold"/>
                                        <p:tgtEl>
                                          <p:spTgt spid="45069">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5069">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5069">
                                            <p:txEl>
                                              <p:pRg st="0" end="0"/>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45069">
                                            <p:txEl>
                                              <p:pRg st="1" end="1"/>
                                            </p:txEl>
                                          </p:spTgt>
                                        </p:tgtEl>
                                        <p:attrNameLst>
                                          <p:attrName>style.visibility</p:attrName>
                                        </p:attrNameLst>
                                      </p:cBhvr>
                                      <p:to>
                                        <p:strVal val="visible"/>
                                      </p:to>
                                    </p:set>
                                    <p:anim calcmode="lin" valueType="num">
                                      <p:cBhvr>
                                        <p:cTn id="24" dur="1000" fill="hold"/>
                                        <p:tgtEl>
                                          <p:spTgt spid="45069">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45069">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45069">
                                            <p:txEl>
                                              <p:pRg st="1" end="1"/>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45069">
                                            <p:txEl>
                                              <p:pRg st="2" end="2"/>
                                            </p:txEl>
                                          </p:spTgt>
                                        </p:tgtEl>
                                        <p:attrNameLst>
                                          <p:attrName>style.visibility</p:attrName>
                                        </p:attrNameLst>
                                      </p:cBhvr>
                                      <p:to>
                                        <p:strVal val="visible"/>
                                      </p:to>
                                    </p:set>
                                    <p:anim calcmode="lin" valueType="num">
                                      <p:cBhvr>
                                        <p:cTn id="29" dur="1000" fill="hold"/>
                                        <p:tgtEl>
                                          <p:spTgt spid="45069">
                                            <p:txEl>
                                              <p:pRg st="2" end="2"/>
                                            </p:txEl>
                                          </p:spTgt>
                                        </p:tgtEl>
                                        <p:attrNameLst>
                                          <p:attrName>ppt_w</p:attrName>
                                        </p:attrNameLst>
                                      </p:cBhvr>
                                      <p:tavLst>
                                        <p:tav tm="0">
                                          <p:val>
                                            <p:strVal val="#ppt_w*0.70"/>
                                          </p:val>
                                        </p:tav>
                                        <p:tav tm="100000">
                                          <p:val>
                                            <p:strVal val="#ppt_w"/>
                                          </p:val>
                                        </p:tav>
                                      </p:tavLst>
                                    </p:anim>
                                    <p:anim calcmode="lin" valueType="num">
                                      <p:cBhvr>
                                        <p:cTn id="30" dur="1000" fill="hold"/>
                                        <p:tgtEl>
                                          <p:spTgt spid="45069">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45069">
                                            <p:txEl>
                                              <p:pRg st="2" end="2"/>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45069">
                                            <p:txEl>
                                              <p:pRg st="4" end="4"/>
                                            </p:txEl>
                                          </p:spTgt>
                                        </p:tgtEl>
                                        <p:attrNameLst>
                                          <p:attrName>style.visibility</p:attrName>
                                        </p:attrNameLst>
                                      </p:cBhvr>
                                      <p:to>
                                        <p:strVal val="visible"/>
                                      </p:to>
                                    </p:set>
                                    <p:anim calcmode="lin" valueType="num">
                                      <p:cBhvr>
                                        <p:cTn id="34" dur="1000" fill="hold"/>
                                        <p:tgtEl>
                                          <p:spTgt spid="45069">
                                            <p:txEl>
                                              <p:pRg st="4" end="4"/>
                                            </p:txEl>
                                          </p:spTgt>
                                        </p:tgtEl>
                                        <p:attrNameLst>
                                          <p:attrName>ppt_w</p:attrName>
                                        </p:attrNameLst>
                                      </p:cBhvr>
                                      <p:tavLst>
                                        <p:tav tm="0">
                                          <p:val>
                                            <p:strVal val="#ppt_w*0.70"/>
                                          </p:val>
                                        </p:tav>
                                        <p:tav tm="100000">
                                          <p:val>
                                            <p:strVal val="#ppt_w"/>
                                          </p:val>
                                        </p:tav>
                                      </p:tavLst>
                                    </p:anim>
                                    <p:anim calcmode="lin" valueType="num">
                                      <p:cBhvr>
                                        <p:cTn id="35" dur="1000" fill="hold"/>
                                        <p:tgtEl>
                                          <p:spTgt spid="45069">
                                            <p:txEl>
                                              <p:pRg st="4" end="4"/>
                                            </p:txEl>
                                          </p:spTgt>
                                        </p:tgtEl>
                                        <p:attrNameLst>
                                          <p:attrName>ppt_h</p:attrName>
                                        </p:attrNameLst>
                                      </p:cBhvr>
                                      <p:tavLst>
                                        <p:tav tm="0">
                                          <p:val>
                                            <p:strVal val="#ppt_h"/>
                                          </p:val>
                                        </p:tav>
                                        <p:tav tm="100000">
                                          <p:val>
                                            <p:strVal val="#ppt_h"/>
                                          </p:val>
                                        </p:tav>
                                      </p:tavLst>
                                    </p:anim>
                                    <p:animEffect transition="in" filter="fade">
                                      <p:cBhvr>
                                        <p:cTn id="36" dur="1000"/>
                                        <p:tgtEl>
                                          <p:spTgt spid="45069">
                                            <p:txEl>
                                              <p:pRg st="4" end="4"/>
                                            </p:txEl>
                                          </p:spTgt>
                                        </p:tgtEl>
                                      </p:cBhvr>
                                    </p:animEffect>
                                  </p:childTnLst>
                                </p:cTn>
                              </p:par>
                              <p:par>
                                <p:cTn id="37" presetID="55" presetClass="entr" presetSubtype="0" fill="hold" nodeType="withEffect">
                                  <p:stCondLst>
                                    <p:cond delay="0"/>
                                  </p:stCondLst>
                                  <p:childTnLst>
                                    <p:set>
                                      <p:cBhvr>
                                        <p:cTn id="38" dur="1" fill="hold">
                                          <p:stCondLst>
                                            <p:cond delay="0"/>
                                          </p:stCondLst>
                                        </p:cTn>
                                        <p:tgtEl>
                                          <p:spTgt spid="45069">
                                            <p:txEl>
                                              <p:pRg st="5" end="5"/>
                                            </p:txEl>
                                          </p:spTgt>
                                        </p:tgtEl>
                                        <p:attrNameLst>
                                          <p:attrName>style.visibility</p:attrName>
                                        </p:attrNameLst>
                                      </p:cBhvr>
                                      <p:to>
                                        <p:strVal val="visible"/>
                                      </p:to>
                                    </p:set>
                                    <p:anim calcmode="lin" valueType="num">
                                      <p:cBhvr>
                                        <p:cTn id="39" dur="1000" fill="hold"/>
                                        <p:tgtEl>
                                          <p:spTgt spid="45069">
                                            <p:txEl>
                                              <p:pRg st="5" end="5"/>
                                            </p:txEl>
                                          </p:spTgt>
                                        </p:tgtEl>
                                        <p:attrNameLst>
                                          <p:attrName>ppt_w</p:attrName>
                                        </p:attrNameLst>
                                      </p:cBhvr>
                                      <p:tavLst>
                                        <p:tav tm="0">
                                          <p:val>
                                            <p:strVal val="#ppt_w*0.70"/>
                                          </p:val>
                                        </p:tav>
                                        <p:tav tm="100000">
                                          <p:val>
                                            <p:strVal val="#ppt_w"/>
                                          </p:val>
                                        </p:tav>
                                      </p:tavLst>
                                    </p:anim>
                                    <p:anim calcmode="lin" valueType="num">
                                      <p:cBhvr>
                                        <p:cTn id="40" dur="1000" fill="hold"/>
                                        <p:tgtEl>
                                          <p:spTgt spid="45069">
                                            <p:txEl>
                                              <p:pRg st="5" end="5"/>
                                            </p:txEl>
                                          </p:spTgt>
                                        </p:tgtEl>
                                        <p:attrNameLst>
                                          <p:attrName>ppt_h</p:attrName>
                                        </p:attrNameLst>
                                      </p:cBhvr>
                                      <p:tavLst>
                                        <p:tav tm="0">
                                          <p:val>
                                            <p:strVal val="#ppt_h"/>
                                          </p:val>
                                        </p:tav>
                                        <p:tav tm="100000">
                                          <p:val>
                                            <p:strVal val="#ppt_h"/>
                                          </p:val>
                                        </p:tav>
                                      </p:tavLst>
                                    </p:anim>
                                    <p:animEffect transition="in" filter="fade">
                                      <p:cBhvr>
                                        <p:cTn id="41" dur="1000"/>
                                        <p:tgtEl>
                                          <p:spTgt spid="45069">
                                            <p:txEl>
                                              <p:pRg st="5" end="5"/>
                                            </p:txEl>
                                          </p:spTgt>
                                        </p:tgtEl>
                                      </p:cBhvr>
                                    </p:animEffect>
                                  </p:childTnLst>
                                </p:cTn>
                              </p:par>
                              <p:par>
                                <p:cTn id="42" presetID="55" presetClass="entr" presetSubtype="0" fill="hold" nodeType="withEffect">
                                  <p:stCondLst>
                                    <p:cond delay="0"/>
                                  </p:stCondLst>
                                  <p:childTnLst>
                                    <p:set>
                                      <p:cBhvr>
                                        <p:cTn id="43" dur="1" fill="hold">
                                          <p:stCondLst>
                                            <p:cond delay="0"/>
                                          </p:stCondLst>
                                        </p:cTn>
                                        <p:tgtEl>
                                          <p:spTgt spid="45069">
                                            <p:txEl>
                                              <p:pRg st="6" end="6"/>
                                            </p:txEl>
                                          </p:spTgt>
                                        </p:tgtEl>
                                        <p:attrNameLst>
                                          <p:attrName>style.visibility</p:attrName>
                                        </p:attrNameLst>
                                      </p:cBhvr>
                                      <p:to>
                                        <p:strVal val="visible"/>
                                      </p:to>
                                    </p:set>
                                    <p:anim calcmode="lin" valueType="num">
                                      <p:cBhvr>
                                        <p:cTn id="44" dur="1000" fill="hold"/>
                                        <p:tgtEl>
                                          <p:spTgt spid="45069">
                                            <p:txEl>
                                              <p:pRg st="6" end="6"/>
                                            </p:txEl>
                                          </p:spTgt>
                                        </p:tgtEl>
                                        <p:attrNameLst>
                                          <p:attrName>ppt_w</p:attrName>
                                        </p:attrNameLst>
                                      </p:cBhvr>
                                      <p:tavLst>
                                        <p:tav tm="0">
                                          <p:val>
                                            <p:strVal val="#ppt_w*0.70"/>
                                          </p:val>
                                        </p:tav>
                                        <p:tav tm="100000">
                                          <p:val>
                                            <p:strVal val="#ppt_w"/>
                                          </p:val>
                                        </p:tav>
                                      </p:tavLst>
                                    </p:anim>
                                    <p:anim calcmode="lin" valueType="num">
                                      <p:cBhvr>
                                        <p:cTn id="45" dur="1000" fill="hold"/>
                                        <p:tgtEl>
                                          <p:spTgt spid="45069">
                                            <p:txEl>
                                              <p:pRg st="6" end="6"/>
                                            </p:txEl>
                                          </p:spTgt>
                                        </p:tgtEl>
                                        <p:attrNameLst>
                                          <p:attrName>ppt_h</p:attrName>
                                        </p:attrNameLst>
                                      </p:cBhvr>
                                      <p:tavLst>
                                        <p:tav tm="0">
                                          <p:val>
                                            <p:strVal val="#ppt_h"/>
                                          </p:val>
                                        </p:tav>
                                        <p:tav tm="100000">
                                          <p:val>
                                            <p:strVal val="#ppt_h"/>
                                          </p:val>
                                        </p:tav>
                                      </p:tavLst>
                                    </p:anim>
                                    <p:animEffect transition="in" filter="fade">
                                      <p:cBhvr>
                                        <p:cTn id="46" dur="1000"/>
                                        <p:tgtEl>
                                          <p:spTgt spid="4506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7950" y="260350"/>
            <a:ext cx="8785225" cy="1152525"/>
          </a:xfrm>
        </p:spPr>
        <p:txBody>
          <a:bodyPr/>
          <a:lstStyle/>
          <a:p>
            <a:pPr eaLnBrk="1" hangingPunct="1"/>
            <a:r>
              <a:rPr lang="it-IT" altLang="it-IT" sz="1400" b="1" u="sng"/>
              <a:t>CDR Congiunto SID- AMD Piemonte e Valle d’Aosta del 16/02/2016 - Torino</a:t>
            </a:r>
            <a:r>
              <a:rPr lang="it-IT" altLang="it-IT" sz="1400"/>
              <a:t/>
            </a:r>
            <a:br>
              <a:rPr lang="it-IT" altLang="it-IT" sz="1400"/>
            </a:br>
            <a:r>
              <a:rPr lang="it-IT" altLang="it-IT" sz="1400"/>
              <a:t/>
            </a:r>
            <a:br>
              <a:rPr lang="it-IT" altLang="it-IT" sz="1400"/>
            </a:br>
            <a:r>
              <a:rPr lang="it-IT" altLang="it-IT" sz="1400"/>
              <a:t> </a:t>
            </a:r>
          </a:p>
        </p:txBody>
      </p:sp>
      <p:pic>
        <p:nvPicPr>
          <p:cNvPr id="13315"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13675" y="333375"/>
            <a:ext cx="1079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333375"/>
            <a:ext cx="8874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Rettangolo 2"/>
          <p:cNvSpPr>
            <a:spLocks noChangeArrowheads="1"/>
          </p:cNvSpPr>
          <p:nvPr/>
        </p:nvSpPr>
        <p:spPr bwMode="auto">
          <a:xfrm>
            <a:off x="0" y="1125538"/>
            <a:ext cx="4859338" cy="1568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it-IT" altLang="it-IT" sz="800">
                <a:cs typeface="Times New Roman" panose="02020603050405020304" pitchFamily="18" charset="0"/>
              </a:rPr>
              <a:t>Dr.ssa Jaele Bellone                                          Dr. ssa Anna Bogazzi (vice Presidente)	</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Dr Fabio Broglio (segretario)                              Dr Marco Buschini </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Dr Alberto Bruno (tesoriere)                               Dr Alessandra Clerico</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Dr Giuseppe De Corrado 	            Dr Riccardo Fornengo (segretario)	</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Dr Paolo Fornengo (Presidente eletto)               Dr Francesco Malvicino	</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Dr.ssa Paola Massucco                                      Dr.ssa Tecla Marchese		</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Dr.ssa Milena Tagliabue (Presidente)                 Dr Alessandro Ozzello (Presidente)</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		            Dr Francesco Romeo</a:t>
            </a:r>
            <a:endParaRPr lang="it-IT" altLang="it-IT" sz="800">
              <a:latin typeface="Times New Roman" panose="02020603050405020304" pitchFamily="18" charset="0"/>
              <a:cs typeface="Times New Roman" panose="02020603050405020304" pitchFamily="18" charset="0"/>
            </a:endParaRPr>
          </a:p>
        </p:txBody>
      </p:sp>
      <p:sp>
        <p:nvSpPr>
          <p:cNvPr id="4" name="Rettangolo 3"/>
          <p:cNvSpPr/>
          <p:nvPr/>
        </p:nvSpPr>
        <p:spPr>
          <a:xfrm>
            <a:off x="4806950" y="1139825"/>
            <a:ext cx="4302125" cy="1568450"/>
          </a:xfrm>
          <a:prstGeom prst="rect">
            <a:avLst/>
          </a:prstGeom>
        </p:spPr>
        <p:txBody>
          <a:bodyPr>
            <a:spAutoFit/>
          </a:bodyPr>
          <a:lstStyle/>
          <a:p>
            <a:pPr>
              <a:lnSpc>
                <a:spcPct val="150000"/>
              </a:lnSpc>
              <a:spcAft>
                <a:spcPts val="0"/>
              </a:spcAft>
              <a:defRPr/>
            </a:pPr>
            <a:r>
              <a:rPr lang="it-IT" sz="800" dirty="0">
                <a:latin typeface="Times New Roman" panose="02020603050405020304" pitchFamily="18" charset="0"/>
                <a:ea typeface="Times New Roman"/>
                <a:cs typeface="Times New Roman" panose="02020603050405020304" pitchFamily="18" charset="0"/>
              </a:rPr>
              <a:t>- locandina &amp; programma, in sintesi:  </a:t>
            </a:r>
          </a:p>
          <a:p>
            <a:pPr indent="449580">
              <a:lnSpc>
                <a:spcPct val="150000"/>
              </a:lnSpc>
              <a:spcAft>
                <a:spcPts val="0"/>
              </a:spcAft>
              <a:defRPr/>
            </a:pPr>
            <a:r>
              <a:rPr lang="it-IT" sz="800" dirty="0">
                <a:latin typeface="Times New Roman" panose="02020603050405020304" pitchFamily="18" charset="0"/>
                <a:ea typeface="Times New Roman"/>
                <a:cs typeface="Times New Roman" panose="02020603050405020304" pitchFamily="18" charset="0"/>
              </a:rPr>
              <a:t>titolo: “se ci mettiamo insieme ci sarà un perché” programma: </a:t>
            </a:r>
          </a:p>
          <a:p>
            <a:pPr>
              <a:lnSpc>
                <a:spcPct val="150000"/>
              </a:lnSpc>
              <a:spcAft>
                <a:spcPts val="0"/>
              </a:spcAft>
              <a:defRPr/>
            </a:pPr>
            <a:r>
              <a:rPr lang="it-IT" sz="800" u="sng" dirty="0">
                <a:latin typeface="Times New Roman" panose="02020603050405020304" pitchFamily="18" charset="0"/>
                <a:ea typeface="Times New Roman"/>
                <a:cs typeface="Times New Roman" panose="02020603050405020304" pitchFamily="18" charset="0"/>
              </a:rPr>
              <a:t>venerdì mattina</a:t>
            </a:r>
            <a:r>
              <a:rPr lang="it-IT" sz="800" dirty="0">
                <a:latin typeface="Times New Roman" panose="02020603050405020304" pitchFamily="18" charset="0"/>
                <a:ea typeface="Times New Roman"/>
                <a:cs typeface="Times New Roman" panose="02020603050405020304" pitchFamily="18" charset="0"/>
              </a:rPr>
              <a:t>: seminario con i team diabetologici (infermieri OSDI, ANIED, dietisti, diabetologi)</a:t>
            </a:r>
          </a:p>
          <a:p>
            <a:pPr>
              <a:lnSpc>
                <a:spcPct val="150000"/>
              </a:lnSpc>
              <a:spcAft>
                <a:spcPts val="0"/>
              </a:spcAft>
              <a:defRPr/>
            </a:pPr>
            <a:r>
              <a:rPr lang="it-IT" sz="800" u="sng" dirty="0">
                <a:latin typeface="Times New Roman" panose="02020603050405020304" pitchFamily="18" charset="0"/>
                <a:ea typeface="Times New Roman"/>
                <a:cs typeface="Times New Roman" panose="02020603050405020304" pitchFamily="18" charset="0"/>
              </a:rPr>
              <a:t>venerdì pomeriggio</a:t>
            </a:r>
            <a:r>
              <a:rPr lang="it-IT" sz="800" dirty="0">
                <a:latin typeface="Times New Roman" panose="02020603050405020304" pitchFamily="18" charset="0"/>
                <a:ea typeface="Times New Roman"/>
                <a:cs typeface="Times New Roman" panose="02020603050405020304" pitchFamily="18" charset="0"/>
              </a:rPr>
              <a:t>: apertura congresso, I parte scientifica, II parte scientifica</a:t>
            </a:r>
          </a:p>
          <a:p>
            <a:pPr>
              <a:lnSpc>
                <a:spcPct val="150000"/>
              </a:lnSpc>
              <a:spcAft>
                <a:spcPts val="0"/>
              </a:spcAft>
              <a:defRPr/>
            </a:pPr>
            <a:r>
              <a:rPr lang="it-IT" sz="800" u="sng" dirty="0">
                <a:latin typeface="Times New Roman" panose="02020603050405020304" pitchFamily="18" charset="0"/>
                <a:ea typeface="Times New Roman"/>
                <a:cs typeface="Times New Roman" panose="02020603050405020304" pitchFamily="18" charset="0"/>
              </a:rPr>
              <a:t>sabato mattina</a:t>
            </a:r>
            <a:r>
              <a:rPr lang="it-IT" sz="800" dirty="0">
                <a:latin typeface="Times New Roman" panose="02020603050405020304" pitchFamily="18" charset="0"/>
                <a:ea typeface="Times New Roman"/>
                <a:cs typeface="Times New Roman" panose="02020603050405020304" pitchFamily="18" charset="0"/>
              </a:rPr>
              <a:t>: lettura ospiti, tavola rotonda, aziende (premi? SID e non?)</a:t>
            </a:r>
          </a:p>
          <a:p>
            <a:pPr>
              <a:lnSpc>
                <a:spcPct val="150000"/>
              </a:lnSpc>
              <a:spcAft>
                <a:spcPts val="0"/>
              </a:spcAft>
              <a:defRPr/>
            </a:pPr>
            <a:r>
              <a:rPr lang="it-IT" sz="800" u="sng" dirty="0">
                <a:latin typeface="Times New Roman" panose="02020603050405020304" pitchFamily="18" charset="0"/>
                <a:ea typeface="Times New Roman"/>
                <a:cs typeface="Times New Roman" panose="02020603050405020304" pitchFamily="18" charset="0"/>
              </a:rPr>
              <a:t>sabato pomeriggio</a:t>
            </a:r>
            <a:r>
              <a:rPr lang="it-IT" sz="800" dirty="0">
                <a:latin typeface="Times New Roman" panose="02020603050405020304" pitchFamily="18" charset="0"/>
                <a:ea typeface="Times New Roman"/>
                <a:cs typeface="Times New Roman" panose="02020603050405020304" pitchFamily="18" charset="0"/>
              </a:rPr>
              <a:t>: laboratorio giovani, simposio,</a:t>
            </a:r>
          </a:p>
          <a:p>
            <a:pPr>
              <a:lnSpc>
                <a:spcPct val="150000"/>
              </a:lnSpc>
              <a:spcAft>
                <a:spcPts val="0"/>
              </a:spcAft>
              <a:defRPr/>
            </a:pPr>
            <a:r>
              <a:rPr lang="it-IT" sz="800" dirty="0">
                <a:latin typeface="Times New Roman" panose="02020603050405020304" pitchFamily="18" charset="0"/>
                <a:ea typeface="Times New Roman"/>
                <a:cs typeface="Times New Roman" panose="02020603050405020304" pitchFamily="18" charset="0"/>
              </a:rPr>
              <a:t>assemblea soci, conclusioni, </a:t>
            </a:r>
          </a:p>
          <a:p>
            <a:pPr>
              <a:lnSpc>
                <a:spcPct val="150000"/>
              </a:lnSpc>
              <a:spcAft>
                <a:spcPts val="0"/>
              </a:spcAft>
              <a:defRPr/>
            </a:pPr>
            <a:r>
              <a:rPr lang="it-IT" sz="800" dirty="0">
                <a:latin typeface="Times New Roman" panose="02020603050405020304" pitchFamily="18" charset="0"/>
                <a:ea typeface="Times New Roman"/>
                <a:cs typeface="Times New Roman" panose="02020603050405020304" pitchFamily="18" charset="0"/>
              </a:rPr>
              <a:t>verifica questionari ECM</a:t>
            </a:r>
          </a:p>
        </p:txBody>
      </p:sp>
      <p:sp>
        <p:nvSpPr>
          <p:cNvPr id="6" name="Rettangolo 5"/>
          <p:cNvSpPr/>
          <p:nvPr/>
        </p:nvSpPr>
        <p:spPr>
          <a:xfrm>
            <a:off x="1187450" y="2921000"/>
            <a:ext cx="6769100" cy="800100"/>
          </a:xfrm>
          <a:prstGeom prst="rect">
            <a:avLst/>
          </a:prstGeom>
        </p:spPr>
        <p:txBody>
          <a:bodyPr>
            <a:spAutoFit/>
          </a:bodyPr>
          <a:lstStyle/>
          <a:p>
            <a:pPr>
              <a:defRPr/>
            </a:pPr>
            <a:r>
              <a:rPr lang="it-IT" altLang="it-IT" sz="1400" b="1" u="sng" kern="0" dirty="0">
                <a:solidFill>
                  <a:srgbClr val="000000"/>
                </a:solidFill>
                <a:latin typeface="Arial"/>
                <a:ea typeface="+mj-ea"/>
                <a:cs typeface="+mj-cs"/>
              </a:rPr>
              <a:t>CDR Congiunto SID- AMD Piemonte e Valle d’Aosta del 14/03/2016 - Torino</a:t>
            </a:r>
            <a:r>
              <a:rPr lang="it-IT" altLang="it-IT" sz="1400" kern="0" dirty="0">
                <a:solidFill>
                  <a:srgbClr val="000000"/>
                </a:solidFill>
                <a:latin typeface="Arial"/>
                <a:ea typeface="+mj-ea"/>
                <a:cs typeface="+mj-cs"/>
              </a:rPr>
              <a:t/>
            </a:r>
            <a:br>
              <a:rPr lang="it-IT" altLang="it-IT" sz="1400" kern="0" dirty="0">
                <a:solidFill>
                  <a:srgbClr val="000000"/>
                </a:solidFill>
                <a:latin typeface="Arial"/>
                <a:ea typeface="+mj-ea"/>
                <a:cs typeface="+mj-cs"/>
              </a:rPr>
            </a:br>
            <a:r>
              <a:rPr lang="it-IT" altLang="it-IT" sz="1400" kern="0" dirty="0">
                <a:solidFill>
                  <a:srgbClr val="000000"/>
                </a:solidFill>
                <a:latin typeface="Arial"/>
                <a:ea typeface="+mj-ea"/>
                <a:cs typeface="+mj-cs"/>
              </a:rPr>
              <a:t/>
            </a:r>
            <a:br>
              <a:rPr lang="it-IT" altLang="it-IT" sz="1400" kern="0" dirty="0">
                <a:solidFill>
                  <a:srgbClr val="000000"/>
                </a:solidFill>
                <a:latin typeface="Arial"/>
                <a:ea typeface="+mj-ea"/>
                <a:cs typeface="+mj-cs"/>
              </a:rPr>
            </a:br>
            <a:endParaRPr lang="it-IT" dirty="0">
              <a:latin typeface="Arial" charset="0"/>
            </a:endParaRPr>
          </a:p>
        </p:txBody>
      </p:sp>
      <p:sp>
        <p:nvSpPr>
          <p:cNvPr id="7" name="Rettangolo 6"/>
          <p:cNvSpPr/>
          <p:nvPr/>
        </p:nvSpPr>
        <p:spPr>
          <a:xfrm>
            <a:off x="395288" y="3213100"/>
            <a:ext cx="8497887" cy="1200150"/>
          </a:xfrm>
          <a:prstGeom prst="rect">
            <a:avLst/>
          </a:prstGeom>
        </p:spPr>
        <p:txBody>
          <a:bodyPr>
            <a:spAutoFit/>
          </a:bodyPr>
          <a:lstStyle/>
          <a:p>
            <a:pPr>
              <a:lnSpc>
                <a:spcPct val="150000"/>
              </a:lnSpc>
              <a:spcAft>
                <a:spcPts val="0"/>
              </a:spcAft>
              <a:defRPr/>
            </a:pPr>
            <a:r>
              <a:rPr lang="it-IT" sz="800" dirty="0">
                <a:latin typeface="Arial"/>
                <a:ea typeface="Times New Roman"/>
              </a:rPr>
              <a:t>aggiornamento</a:t>
            </a:r>
            <a:endParaRPr lang="it-IT" sz="800" dirty="0">
              <a:latin typeface="Times New Roman"/>
              <a:ea typeface="Times New Roman"/>
            </a:endParaRPr>
          </a:p>
          <a:p>
            <a:pPr indent="449580">
              <a:lnSpc>
                <a:spcPct val="150000"/>
              </a:lnSpc>
              <a:spcAft>
                <a:spcPts val="0"/>
              </a:spcAft>
              <a:defRPr/>
            </a:pPr>
            <a:r>
              <a:rPr lang="it-IT" sz="800" dirty="0">
                <a:latin typeface="Arial"/>
                <a:ea typeface="Times New Roman"/>
              </a:rPr>
              <a:t>-location</a:t>
            </a:r>
            <a:endParaRPr lang="it-IT" sz="800" dirty="0">
              <a:latin typeface="Times New Roman"/>
              <a:ea typeface="Times New Roman"/>
            </a:endParaRPr>
          </a:p>
          <a:p>
            <a:pPr indent="449580">
              <a:lnSpc>
                <a:spcPct val="150000"/>
              </a:lnSpc>
              <a:spcAft>
                <a:spcPts val="0"/>
              </a:spcAft>
              <a:defRPr/>
            </a:pPr>
            <a:r>
              <a:rPr lang="it-IT" sz="800" dirty="0">
                <a:latin typeface="Arial"/>
                <a:ea typeface="Times New Roman"/>
              </a:rPr>
              <a:t>-razionale e programma </a:t>
            </a:r>
            <a:endParaRPr lang="it-IT" sz="800" dirty="0">
              <a:latin typeface="Times New Roman"/>
              <a:ea typeface="Times New Roman"/>
            </a:endParaRPr>
          </a:p>
          <a:p>
            <a:pPr indent="449580">
              <a:lnSpc>
                <a:spcPct val="150000"/>
              </a:lnSpc>
              <a:spcAft>
                <a:spcPts val="0"/>
              </a:spcAft>
              <a:defRPr/>
            </a:pPr>
            <a:r>
              <a:rPr lang="it-IT" sz="800" dirty="0">
                <a:latin typeface="Arial"/>
                <a:ea typeface="Times New Roman"/>
              </a:rPr>
              <a:t>-lettera di presentazione dell’evento a tutti i soci SID e/o AMD per aiutare nella stima dei partecipanti: diabetologi, infermieri, dietisti dei servizi diabetologici. Una sorta di dichiarazione di intenzione a partecipare.</a:t>
            </a:r>
            <a:endParaRPr lang="it-IT" sz="800" dirty="0">
              <a:latin typeface="Times New Roman"/>
              <a:ea typeface="Times New Roman"/>
            </a:endParaRPr>
          </a:p>
          <a:p>
            <a:pPr>
              <a:lnSpc>
                <a:spcPct val="150000"/>
              </a:lnSpc>
              <a:spcAft>
                <a:spcPts val="0"/>
              </a:spcAft>
              <a:defRPr/>
            </a:pPr>
            <a:r>
              <a:rPr lang="it-IT" sz="800" dirty="0">
                <a:latin typeface="Arial"/>
                <a:ea typeface="Times New Roman"/>
              </a:rPr>
              <a:t>-</a:t>
            </a:r>
            <a:r>
              <a:rPr lang="it-IT" sz="800" dirty="0" err="1">
                <a:latin typeface="Arial"/>
                <a:ea typeface="Times New Roman"/>
              </a:rPr>
              <a:t>abstract</a:t>
            </a:r>
            <a:endParaRPr lang="it-IT" sz="800" dirty="0">
              <a:latin typeface="Times New Roman"/>
              <a:ea typeface="Times New Roman"/>
            </a:endParaRPr>
          </a:p>
        </p:txBody>
      </p:sp>
      <p:sp>
        <p:nvSpPr>
          <p:cNvPr id="8" name="Rettangolo 7"/>
          <p:cNvSpPr/>
          <p:nvPr/>
        </p:nvSpPr>
        <p:spPr>
          <a:xfrm>
            <a:off x="1282700" y="4562475"/>
            <a:ext cx="6889750" cy="307975"/>
          </a:xfrm>
          <a:prstGeom prst="rect">
            <a:avLst/>
          </a:prstGeom>
        </p:spPr>
        <p:txBody>
          <a:bodyPr>
            <a:spAutoFit/>
          </a:bodyPr>
          <a:lstStyle/>
          <a:p>
            <a:pPr>
              <a:defRPr/>
            </a:pPr>
            <a:r>
              <a:rPr lang="it-IT" altLang="it-IT" sz="1400" b="1" u="sng" kern="0" dirty="0">
                <a:solidFill>
                  <a:srgbClr val="000000"/>
                </a:solidFill>
                <a:latin typeface="Arial"/>
              </a:rPr>
              <a:t>CDR Congiunto SID- AMD Piemonte e Valle d’Aosta del 17/05/2016 - Torino</a:t>
            </a:r>
            <a:endParaRPr lang="it-IT" dirty="0">
              <a:latin typeface="Arial" charset="0"/>
            </a:endParaRPr>
          </a:p>
        </p:txBody>
      </p:sp>
      <p:sp>
        <p:nvSpPr>
          <p:cNvPr id="13322" name="Rettangolo 8"/>
          <p:cNvSpPr>
            <a:spLocks noChangeArrowheads="1"/>
          </p:cNvSpPr>
          <p:nvPr/>
        </p:nvSpPr>
        <p:spPr bwMode="auto">
          <a:xfrm>
            <a:off x="539750" y="4868863"/>
            <a:ext cx="7920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50000"/>
              </a:lnSpc>
            </a:pPr>
            <a:r>
              <a:rPr lang="it-IT" altLang="it-IT" sz="800">
                <a:cs typeface="Times New Roman" panose="02020603050405020304" pitchFamily="18" charset="0"/>
              </a:rPr>
              <a:t>-incontro con gli sponsor ( in allegato un elenco) se manca qualcuno comunicatecelo lo aggiungiamo, entro fine aprile</a:t>
            </a:r>
            <a:endParaRPr lang="it-IT" altLang="it-IT" sz="800">
              <a:latin typeface="Times New Roman" panose="02020603050405020304" pitchFamily="18" charset="0"/>
              <a:cs typeface="Times New Roman" panose="02020603050405020304" pitchFamily="18" charset="0"/>
            </a:endParaRPr>
          </a:p>
          <a:p>
            <a:pPr eaLnBrk="1" hangingPunct="1">
              <a:lnSpc>
                <a:spcPct val="150000"/>
              </a:lnSpc>
            </a:pPr>
            <a:r>
              <a:rPr lang="it-IT" altLang="it-IT" sz="800">
                <a:cs typeface="Times New Roman" panose="02020603050405020304" pitchFamily="18" charset="0"/>
              </a:rPr>
              <a:t>-verrà presentato il programma definitivo o quasi (in allegato) , in attesa di osservazioni entro 10 maggio</a:t>
            </a:r>
          </a:p>
          <a:p>
            <a:pPr eaLnBrk="1" hangingPunct="1">
              <a:lnSpc>
                <a:spcPct val="150000"/>
              </a:lnSpc>
            </a:pPr>
            <a:r>
              <a:rPr lang="it-IT" altLang="it-IT" sz="800">
                <a:cs typeface="Times New Roman" panose="02020603050405020304" pitchFamily="18" charset="0"/>
              </a:rPr>
              <a:t>- preparazione lettera congiunta biosimilari</a:t>
            </a:r>
            <a:endParaRPr lang="it-IT" altLang="it-IT" sz="800">
              <a:latin typeface="Times New Roman" panose="02020603050405020304" pitchFamily="18" charset="0"/>
              <a:cs typeface="Times New Roman" panose="02020603050405020304" pitchFamily="18" charset="0"/>
            </a:endParaRPr>
          </a:p>
        </p:txBody>
      </p:sp>
      <p:sp>
        <p:nvSpPr>
          <p:cNvPr id="10" name="Rettangolo 9"/>
          <p:cNvSpPr/>
          <p:nvPr/>
        </p:nvSpPr>
        <p:spPr>
          <a:xfrm>
            <a:off x="1187450" y="5641975"/>
            <a:ext cx="6626225" cy="554038"/>
          </a:xfrm>
          <a:prstGeom prst="rect">
            <a:avLst/>
          </a:prstGeom>
        </p:spPr>
        <p:txBody>
          <a:bodyPr>
            <a:spAutoFit/>
          </a:bodyPr>
          <a:lstStyle/>
          <a:p>
            <a:pPr>
              <a:defRPr/>
            </a:pPr>
            <a:r>
              <a:rPr lang="it-IT" altLang="it-IT" sz="1400" b="1" u="sng" kern="0" dirty="0">
                <a:solidFill>
                  <a:srgbClr val="000000"/>
                </a:solidFill>
                <a:latin typeface="Arial"/>
              </a:rPr>
              <a:t>CDR Congiunto SID- AMD Piemonte e Valle d’Aosta del 23/11/2016 – Torino</a:t>
            </a:r>
          </a:p>
          <a:p>
            <a:pPr>
              <a:defRPr/>
            </a:pPr>
            <a:endParaRPr lang="it-IT" sz="800" dirty="0">
              <a:solidFill>
                <a:srgbClr val="000000"/>
              </a:solidFill>
              <a:latin typeface="Arial" charset="0"/>
            </a:endParaRPr>
          </a:p>
          <a:p>
            <a:pPr>
              <a:defRPr/>
            </a:pPr>
            <a:r>
              <a:rPr lang="it-IT" sz="800" dirty="0">
                <a:solidFill>
                  <a:srgbClr val="000000"/>
                </a:solidFill>
                <a:latin typeface="Arial" charset="0"/>
              </a:rPr>
              <a:t>Ultimo aggiornamento simposio/congresso: moderazioni, </a:t>
            </a:r>
            <a:r>
              <a:rPr lang="it-IT" sz="800" dirty="0" err="1">
                <a:solidFill>
                  <a:srgbClr val="000000"/>
                </a:solidFill>
                <a:latin typeface="Arial" charset="0"/>
              </a:rPr>
              <a:t>abstract</a:t>
            </a:r>
            <a:r>
              <a:rPr lang="it-IT" sz="800" dirty="0">
                <a:solidFill>
                  <a:srgbClr val="000000"/>
                </a:solidFill>
                <a:latin typeface="Arial" charset="0"/>
              </a:rPr>
              <a:t>, cena  </a:t>
            </a:r>
            <a:r>
              <a:rPr lang="it-IT" sz="800" dirty="0" err="1">
                <a:solidFill>
                  <a:srgbClr val="000000"/>
                </a:solidFill>
                <a:latin typeface="Arial" charset="0"/>
              </a:rPr>
              <a:t>faculty</a:t>
            </a:r>
            <a:r>
              <a:rPr lang="it-IT" sz="800" dirty="0">
                <a:solidFill>
                  <a:srgbClr val="000000"/>
                </a:solidFill>
                <a:latin typeface="Arial" charset="0"/>
              </a:rPr>
              <a:t>, </a:t>
            </a:r>
            <a:endParaRPr lang="it-IT" sz="800" b="1" u="sng" kern="0" dirty="0">
              <a:solidFill>
                <a:srgbClr val="000000"/>
              </a:solidFill>
              <a:latin typeface="Arial"/>
            </a:endParaRP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2349500"/>
            <a:ext cx="8893175" cy="3960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4037" name="Rectangle 5"/>
          <p:cNvSpPr>
            <a:spLocks noChangeArrowheads="1"/>
          </p:cNvSpPr>
          <p:nvPr/>
        </p:nvSpPr>
        <p:spPr bwMode="auto">
          <a:xfrm>
            <a:off x="395288" y="744538"/>
            <a:ext cx="8424862" cy="1244600"/>
          </a:xfrm>
          <a:prstGeom prst="rect">
            <a:avLst/>
          </a:prstGeom>
          <a:noFill/>
          <a:ln w="571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it-IT" altLang="it-IT" sz="1200"/>
              <a:t>Torino, 13 giugno 2014 </a:t>
            </a:r>
          </a:p>
          <a:p>
            <a:pPr algn="r" eaLnBrk="1" hangingPunct="1"/>
            <a:r>
              <a:rPr lang="it-IT" altLang="it-IT" sz="1200"/>
              <a:t>c.a. Membri Commissione Diabetologica Regione Piemonte </a:t>
            </a:r>
          </a:p>
          <a:p>
            <a:pPr algn="r" eaLnBrk="1" hangingPunct="1"/>
            <a:r>
              <a:rPr lang="it-IT" altLang="it-IT" sz="1200"/>
              <a:t>Sede</a:t>
            </a:r>
          </a:p>
          <a:p>
            <a:pPr algn="r" eaLnBrk="1" hangingPunct="1"/>
            <a:r>
              <a:rPr lang="it-IT" altLang="it-IT" sz="1200"/>
              <a:t> </a:t>
            </a:r>
          </a:p>
          <a:p>
            <a:pPr eaLnBrk="1" hangingPunct="1"/>
            <a:r>
              <a:rPr lang="it-IT" altLang="it-IT" sz="1200" b="1"/>
              <a:t>Oggetto: </a:t>
            </a:r>
            <a:r>
              <a:rPr lang="it-IT" altLang="it-IT" sz="1200"/>
              <a:t>D.D. n.270, 8.4.2014 - Progettazione interaziendale per l’avvio del PDTA_DM e sperimentazione regionale modelli di rete. Considerazioni e proposte delle sezioni regionali delle Società Scientifiche di Diabetologia AMD-SID. </a:t>
            </a:r>
          </a:p>
        </p:txBody>
      </p:sp>
      <p:pic>
        <p:nvPicPr>
          <p:cNvPr id="44040" name="Picture 8" descr="ANd9GcSSbqBFEqdCRAeqdIAYl5ZLWop9MVTcu8fRBqobs3j9gtues2PLDz_vF0c">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2133600"/>
            <a:ext cx="554355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1" name="Rectangle 9"/>
          <p:cNvSpPr>
            <a:spLocks noChangeArrowheads="1"/>
          </p:cNvSpPr>
          <p:nvPr/>
        </p:nvSpPr>
        <p:spPr bwMode="auto">
          <a:xfrm>
            <a:off x="468313" y="0"/>
            <a:ext cx="8218487" cy="62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2000" b="1" u="sng">
                <a:solidFill>
                  <a:schemeClr val="tx2"/>
                </a:solidFill>
              </a:rPr>
              <a:t>Documenti Congiunti SID - AMD Piemonte e Valle d’Aosta</a:t>
            </a:r>
            <a:endParaRPr lang="it-IT" altLang="it-IT" sz="2000">
              <a:solidFill>
                <a:schemeClr val="tx2"/>
              </a:solidFill>
            </a:endParaRPr>
          </a:p>
        </p:txBody>
      </p:sp>
      <p:pic>
        <p:nvPicPr>
          <p:cNvPr id="14342" name="Immagin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887413"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64500" y="0"/>
            <a:ext cx="1079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strips(downLeft)">
                                      <p:cBhvr>
                                        <p:cTn id="7" dur="500"/>
                                        <p:tgtEl>
                                          <p:spTgt spid="44037"/>
                                        </p:tgtEl>
                                      </p:cBhvr>
                                    </p:animEffect>
                                  </p:childTnLst>
                                </p:cTn>
                              </p:par>
                            </p:childTnLst>
                          </p:cTn>
                        </p:par>
                        <p:par>
                          <p:cTn id="8" fill="hold" nodeType="withGroup">
                            <p:stCondLst>
                              <p:cond delay="500"/>
                            </p:stCondLst>
                            <p:childTnLst>
                              <p:par>
                                <p:cTn id="9" presetID="18" presetClass="entr" presetSubtype="12" fill="hold" nodeType="afterEffect">
                                  <p:stCondLst>
                                    <p:cond delay="0"/>
                                  </p:stCondLst>
                                  <p:childTnLst>
                                    <p:set>
                                      <p:cBhvr>
                                        <p:cTn id="10" dur="1" fill="hold">
                                          <p:stCondLst>
                                            <p:cond delay="0"/>
                                          </p:stCondLst>
                                        </p:cTn>
                                        <p:tgtEl>
                                          <p:spTgt spid="44036"/>
                                        </p:tgtEl>
                                        <p:attrNameLst>
                                          <p:attrName>style.visibility</p:attrName>
                                        </p:attrNameLst>
                                      </p:cBhvr>
                                      <p:to>
                                        <p:strVal val="visible"/>
                                      </p:to>
                                    </p:set>
                                    <p:animEffect transition="in" filter="strips(downLeft)">
                                      <p:cBhvr>
                                        <p:cTn id="11" dur="500"/>
                                        <p:tgtEl>
                                          <p:spTgt spid="44036"/>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44040"/>
                                        </p:tgtEl>
                                        <p:attrNameLst>
                                          <p:attrName>style.visibility</p:attrName>
                                        </p:attrNameLst>
                                      </p:cBhvr>
                                      <p:to>
                                        <p:strVal val="visible"/>
                                      </p:to>
                                    </p:set>
                                    <p:anim calcmode="lin" valueType="num">
                                      <p:cBhvr>
                                        <p:cTn id="15" dur="500" fill="hold"/>
                                        <p:tgtEl>
                                          <p:spTgt spid="44040"/>
                                        </p:tgtEl>
                                        <p:attrNameLst>
                                          <p:attrName>ppt_w</p:attrName>
                                        </p:attrNameLst>
                                      </p:cBhvr>
                                      <p:tavLst>
                                        <p:tav tm="0">
                                          <p:val>
                                            <p:fltVal val="0"/>
                                          </p:val>
                                        </p:tav>
                                        <p:tav tm="100000">
                                          <p:val>
                                            <p:strVal val="#ppt_w"/>
                                          </p:val>
                                        </p:tav>
                                      </p:tavLst>
                                    </p:anim>
                                    <p:anim calcmode="lin" valueType="num">
                                      <p:cBhvr>
                                        <p:cTn id="16" dur="500" fill="hold"/>
                                        <p:tgtEl>
                                          <p:spTgt spid="44040"/>
                                        </p:tgtEl>
                                        <p:attrNameLst>
                                          <p:attrName>ppt_h</p:attrName>
                                        </p:attrNameLst>
                                      </p:cBhvr>
                                      <p:tavLst>
                                        <p:tav tm="0">
                                          <p:val>
                                            <p:fltVal val="0"/>
                                          </p:val>
                                        </p:tav>
                                        <p:tav tm="100000">
                                          <p:val>
                                            <p:strVal val="#ppt_h"/>
                                          </p:val>
                                        </p:tav>
                                      </p:tavLst>
                                    </p:anim>
                                    <p:animEffect transition="in" filter="fade">
                                      <p:cBhvr>
                                        <p:cTn id="17"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68313" y="-26988"/>
            <a:ext cx="8218487" cy="1052513"/>
          </a:xfrm>
        </p:spPr>
        <p:txBody>
          <a:bodyPr/>
          <a:lstStyle/>
          <a:p>
            <a:pPr eaLnBrk="1" hangingPunct="1"/>
            <a:r>
              <a:rPr lang="it-IT" altLang="it-IT" sz="2000" b="1" u="sng"/>
              <a:t>Documenti Congiunti SID - AMD Piemonte e Valle d’Aosta</a:t>
            </a:r>
            <a:endParaRPr lang="it-IT" altLang="it-IT" sz="2000"/>
          </a:p>
        </p:txBody>
      </p:sp>
      <p:sp>
        <p:nvSpPr>
          <p:cNvPr id="43012" name="Rectangle 4"/>
          <p:cNvSpPr>
            <a:spLocks noChangeArrowheads="1"/>
          </p:cNvSpPr>
          <p:nvPr/>
        </p:nvSpPr>
        <p:spPr bwMode="auto">
          <a:xfrm>
            <a:off x="250825" y="4867275"/>
            <a:ext cx="8497888" cy="1154113"/>
          </a:xfrm>
          <a:prstGeom prst="rect">
            <a:avLst/>
          </a:prstGeom>
          <a:noFill/>
          <a:ln w="571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it-IT" altLang="ja-JP" sz="1200" dirty="0">
                <a:ea typeface="MS PGothic" panose="020B0600070205080204" pitchFamily="34" charset="-128"/>
              </a:rPr>
              <a:t>Torino, 20/07/2015</a:t>
            </a:r>
          </a:p>
          <a:p>
            <a:pPr algn="r" eaLnBrk="1" hangingPunct="1"/>
            <a:r>
              <a:rPr lang="it-IT" altLang="ja-JP" sz="1200" dirty="0">
                <a:ea typeface="MS PGothic" panose="020B0600070205080204" pitchFamily="34" charset="-128"/>
              </a:rPr>
              <a:t>Elisabetta </a:t>
            </a:r>
            <a:r>
              <a:rPr lang="it-IT" altLang="ja-JP" sz="1200" dirty="0" err="1">
                <a:ea typeface="MS PGothic" panose="020B0600070205080204" pitchFamily="34" charset="-128"/>
              </a:rPr>
              <a:t>Siletto</a:t>
            </a:r>
            <a:r>
              <a:rPr lang="it-IT" altLang="ja-JP" sz="1200" dirty="0">
                <a:ea typeface="MS PGothic" panose="020B0600070205080204" pitchFamily="34" charset="-128"/>
              </a:rPr>
              <a:t> e Commissione Regionale </a:t>
            </a:r>
            <a:r>
              <a:rPr lang="it-IT" altLang="ja-JP" sz="1200" dirty="0" err="1">
                <a:ea typeface="MS PGothic" panose="020B0600070205080204" pitchFamily="34" charset="-128"/>
              </a:rPr>
              <a:t>Diabetologica</a:t>
            </a:r>
            <a:r>
              <a:rPr lang="it-IT" altLang="ja-JP" dirty="0">
                <a:ea typeface="MS PGothic" panose="020B0600070205080204" pitchFamily="34" charset="-128"/>
              </a:rPr>
              <a:t> </a:t>
            </a:r>
          </a:p>
          <a:p>
            <a:pPr algn="r" eaLnBrk="1" hangingPunct="1"/>
            <a:endParaRPr lang="it-IT" altLang="ja-JP" sz="1200" dirty="0">
              <a:ea typeface="MS PGothic" panose="020B0600070205080204" pitchFamily="34" charset="-128"/>
            </a:endParaRPr>
          </a:p>
          <a:p>
            <a:pPr eaLnBrk="1" hangingPunct="1"/>
            <a:r>
              <a:rPr lang="it-IT" altLang="ja-JP" sz="1200" b="1" dirty="0">
                <a:ea typeface="MS PGothic" panose="020B0600070205080204" pitchFamily="34" charset="-128"/>
              </a:rPr>
              <a:t>Oggetto</a:t>
            </a:r>
            <a:r>
              <a:rPr lang="it-IT" altLang="ja-JP" sz="1200" dirty="0">
                <a:ea typeface="MS PGothic" panose="020B0600070205080204" pitchFamily="34" charset="-128"/>
              </a:rPr>
              <a:t>: “Proposta di accordo triennale su modalità distributiva DPC e presidi integrativa. Presidi per diabetici. Protocollo n. 11080/A14000 del 5/06/15”.  Riunione del 10/7/15.</a:t>
            </a:r>
          </a:p>
        </p:txBody>
      </p:sp>
      <p:pic>
        <p:nvPicPr>
          <p:cNvPr id="43015" name="Picture 7" descr="ANd9GcRCsyqjVQatTZj20jMSUFMEt0X5EE8ylGS021RbjyeT2XJFkWKkH2Dj5MI">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1196975"/>
            <a:ext cx="3024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descr="ANd9GcRiPzkmyMqwt853vrwM4i4VVvfMFfOknf4it7K-gqJpBcZcML3yZX4_k9c">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1268413"/>
            <a:ext cx="3311525" cy="276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43016"/>
                                        </p:tgtEl>
                                        <p:attrNameLst>
                                          <p:attrName>style.visibility</p:attrName>
                                        </p:attrNameLst>
                                      </p:cBhvr>
                                      <p:to>
                                        <p:strVal val="visible"/>
                                      </p:to>
                                    </p:set>
                                    <p:anim calcmode="lin" valueType="num">
                                      <p:cBhvr additive="base">
                                        <p:cTn id="7" dur="500" fill="hold"/>
                                        <p:tgtEl>
                                          <p:spTgt spid="43016"/>
                                        </p:tgtEl>
                                        <p:attrNameLst>
                                          <p:attrName>ppt_x</p:attrName>
                                        </p:attrNameLst>
                                      </p:cBhvr>
                                      <p:tavLst>
                                        <p:tav tm="0">
                                          <p:val>
                                            <p:strVal val="0-#ppt_w/2"/>
                                          </p:val>
                                        </p:tav>
                                        <p:tav tm="100000">
                                          <p:val>
                                            <p:strVal val="#ppt_x"/>
                                          </p:val>
                                        </p:tav>
                                      </p:tavLst>
                                    </p:anim>
                                    <p:anim calcmode="lin" valueType="num">
                                      <p:cBhvr additive="base">
                                        <p:cTn id="8" dur="500" fill="hold"/>
                                        <p:tgtEl>
                                          <p:spTgt spid="430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43015"/>
                                        </p:tgtEl>
                                        <p:attrNameLst>
                                          <p:attrName>style.visibility</p:attrName>
                                        </p:attrNameLst>
                                      </p:cBhvr>
                                      <p:to>
                                        <p:strVal val="visible"/>
                                      </p:to>
                                    </p:set>
                                    <p:anim calcmode="lin" valueType="num">
                                      <p:cBhvr additive="base">
                                        <p:cTn id="12" dur="500" fill="hold"/>
                                        <p:tgtEl>
                                          <p:spTgt spid="43015"/>
                                        </p:tgtEl>
                                        <p:attrNameLst>
                                          <p:attrName>ppt_x</p:attrName>
                                        </p:attrNameLst>
                                      </p:cBhvr>
                                      <p:tavLst>
                                        <p:tav tm="0">
                                          <p:val>
                                            <p:strVal val="1+#ppt_w/2"/>
                                          </p:val>
                                        </p:tav>
                                        <p:tav tm="100000">
                                          <p:val>
                                            <p:strVal val="#ppt_x"/>
                                          </p:val>
                                        </p:tav>
                                      </p:tavLst>
                                    </p:anim>
                                    <p:anim calcmode="lin" valueType="num">
                                      <p:cBhvr additive="base">
                                        <p:cTn id="13" dur="500" fill="hold"/>
                                        <p:tgtEl>
                                          <p:spTgt spid="43015"/>
                                        </p:tgtEl>
                                        <p:attrNameLst>
                                          <p:attrName>ppt_y</p:attrName>
                                        </p:attrNameLst>
                                      </p:cBhvr>
                                      <p:tavLst>
                                        <p:tav tm="0">
                                          <p:val>
                                            <p:strVal val="#ppt_y"/>
                                          </p:val>
                                        </p:tav>
                                        <p:tav tm="100000">
                                          <p:val>
                                            <p:strVal val="#ppt_y"/>
                                          </p:val>
                                        </p:tav>
                                      </p:tavLst>
                                    </p:anim>
                                  </p:childTnLst>
                                </p:cTn>
                              </p:par>
                            </p:childTnLst>
                          </p:cTn>
                        </p:par>
                        <p:par>
                          <p:cTn id="14" fill="hold" nodeType="withGroup">
                            <p:stCondLst>
                              <p:cond delay="1000"/>
                            </p:stCondLst>
                            <p:childTnLst>
                              <p:par>
                                <p:cTn id="15" presetID="55" presetClass="entr" presetSubtype="0" fill="hold" grpId="0" nodeType="afterEffect">
                                  <p:stCondLst>
                                    <p:cond delay="0"/>
                                  </p:stCondLst>
                                  <p:childTnLst>
                                    <p:set>
                                      <p:cBhvr>
                                        <p:cTn id="16" dur="1" fill="hold">
                                          <p:stCondLst>
                                            <p:cond delay="0"/>
                                          </p:stCondLst>
                                        </p:cTn>
                                        <p:tgtEl>
                                          <p:spTgt spid="43012"/>
                                        </p:tgtEl>
                                        <p:attrNameLst>
                                          <p:attrName>style.visibility</p:attrName>
                                        </p:attrNameLst>
                                      </p:cBhvr>
                                      <p:to>
                                        <p:strVal val="visible"/>
                                      </p:to>
                                    </p:set>
                                    <p:anim calcmode="lin" valueType="num">
                                      <p:cBhvr>
                                        <p:cTn id="17" dur="1000" fill="hold"/>
                                        <p:tgtEl>
                                          <p:spTgt spid="43012"/>
                                        </p:tgtEl>
                                        <p:attrNameLst>
                                          <p:attrName>ppt_w</p:attrName>
                                        </p:attrNameLst>
                                      </p:cBhvr>
                                      <p:tavLst>
                                        <p:tav tm="0">
                                          <p:val>
                                            <p:strVal val="#ppt_w*0.70"/>
                                          </p:val>
                                        </p:tav>
                                        <p:tav tm="100000">
                                          <p:val>
                                            <p:strVal val="#ppt_w"/>
                                          </p:val>
                                        </p:tav>
                                      </p:tavLst>
                                    </p:anim>
                                    <p:anim calcmode="lin" valueType="num">
                                      <p:cBhvr>
                                        <p:cTn id="18" dur="1000" fill="hold"/>
                                        <p:tgtEl>
                                          <p:spTgt spid="43012"/>
                                        </p:tgtEl>
                                        <p:attrNameLst>
                                          <p:attrName>ppt_h</p:attrName>
                                        </p:attrNameLst>
                                      </p:cBhvr>
                                      <p:tavLst>
                                        <p:tav tm="0">
                                          <p:val>
                                            <p:strVal val="#ppt_h"/>
                                          </p:val>
                                        </p:tav>
                                        <p:tav tm="100000">
                                          <p:val>
                                            <p:strVal val="#ppt_h"/>
                                          </p:val>
                                        </p:tav>
                                      </p:tavLst>
                                    </p:anim>
                                    <p:animEffect transition="in" filter="fade">
                                      <p:cBhvr>
                                        <p:cTn id="19" dur="1000"/>
                                        <p:tgtEl>
                                          <p:spTgt spid="43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68313" y="-26988"/>
            <a:ext cx="8218487" cy="1052513"/>
          </a:xfrm>
        </p:spPr>
        <p:txBody>
          <a:bodyPr/>
          <a:lstStyle/>
          <a:p>
            <a:pPr eaLnBrk="1" hangingPunct="1"/>
            <a:r>
              <a:rPr lang="it-IT" altLang="it-IT" sz="2000" b="1" u="sng"/>
              <a:t>Documenti Congiunti SID - AMD Piemonte e Valle d’Aosta</a:t>
            </a:r>
            <a:endParaRPr lang="it-IT" altLang="it-IT" sz="2000"/>
          </a:p>
        </p:txBody>
      </p:sp>
      <p:sp>
        <p:nvSpPr>
          <p:cNvPr id="46085" name="Rectangle 5"/>
          <p:cNvSpPr>
            <a:spLocks noChangeArrowheads="1"/>
          </p:cNvSpPr>
          <p:nvPr/>
        </p:nvSpPr>
        <p:spPr bwMode="auto">
          <a:xfrm>
            <a:off x="395288" y="5229225"/>
            <a:ext cx="8569325" cy="1244600"/>
          </a:xfrm>
          <a:prstGeom prst="rect">
            <a:avLst/>
          </a:prstGeom>
          <a:noFill/>
          <a:ln w="571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it-IT" altLang="it-IT" sz="1200" dirty="0"/>
              <a:t>Torino 18/11/2015</a:t>
            </a:r>
          </a:p>
          <a:p>
            <a:pPr algn="r" eaLnBrk="1" hangingPunct="1"/>
            <a:r>
              <a:rPr lang="it-IT" altLang="it-IT" sz="1200" dirty="0" err="1"/>
              <a:t>Egr</a:t>
            </a:r>
            <a:r>
              <a:rPr lang="it-IT" altLang="it-IT" sz="1200" dirty="0"/>
              <a:t> Dr </a:t>
            </a:r>
            <a:r>
              <a:rPr lang="it-IT" altLang="it-IT" sz="1200" dirty="0" err="1"/>
              <a:t>Loredano</a:t>
            </a:r>
            <a:r>
              <a:rPr lang="it-IT" altLang="it-IT" sz="1200" dirty="0"/>
              <a:t> Giorni</a:t>
            </a:r>
          </a:p>
          <a:p>
            <a:pPr algn="r" eaLnBrk="1" hangingPunct="1"/>
            <a:r>
              <a:rPr lang="it-IT" altLang="it-IT" sz="1200" dirty="0"/>
              <a:t>Settore Farmaceutico Regione Piemonte</a:t>
            </a:r>
          </a:p>
          <a:p>
            <a:pPr algn="r" eaLnBrk="1" hangingPunct="1"/>
            <a:r>
              <a:rPr lang="it-IT" altLang="it-IT" sz="1200" dirty="0" err="1"/>
              <a:t>Egr</a:t>
            </a:r>
            <a:r>
              <a:rPr lang="it-IT" altLang="it-IT" sz="1200" dirty="0"/>
              <a:t> Dr </a:t>
            </a:r>
            <a:r>
              <a:rPr lang="it-IT" altLang="it-IT" sz="1200" dirty="0" err="1"/>
              <a:t>Andreina</a:t>
            </a:r>
            <a:r>
              <a:rPr lang="it-IT" altLang="it-IT" sz="1200" dirty="0"/>
              <a:t> </a:t>
            </a:r>
            <a:r>
              <a:rPr lang="it-IT" altLang="it-IT" sz="1200" dirty="0" err="1"/>
              <a:t>Bonferrari</a:t>
            </a:r>
            <a:endParaRPr lang="it-IT" altLang="it-IT" sz="1200" dirty="0"/>
          </a:p>
          <a:p>
            <a:pPr algn="r" eaLnBrk="1" hangingPunct="1"/>
            <a:endParaRPr lang="it-IT" altLang="it-IT" sz="1200" dirty="0"/>
          </a:p>
          <a:p>
            <a:pPr eaLnBrk="1" hangingPunct="1"/>
            <a:r>
              <a:rPr lang="it-IT" altLang="it-IT" sz="1200" b="1" dirty="0"/>
              <a:t>Oggetto</a:t>
            </a:r>
            <a:r>
              <a:rPr lang="it-IT" altLang="it-IT" sz="1200" dirty="0"/>
              <a:t>: risposte della commissione diabetologia a bozza 7.9. 2015 e circolare n. 21401</a:t>
            </a:r>
          </a:p>
        </p:txBody>
      </p:sp>
      <p:pic>
        <p:nvPicPr>
          <p:cNvPr id="46089" name="Picture 9" descr="ANd9GcQti_UEq7de6PzTj8AjISuRYEGbex8-pAE8k6wu0ByodJmvfDwha8_2SnXq">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093788"/>
            <a:ext cx="5761038"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46089"/>
                                        </p:tgtEl>
                                        <p:attrNameLst>
                                          <p:attrName>style.visibility</p:attrName>
                                        </p:attrNameLst>
                                      </p:cBhvr>
                                      <p:to>
                                        <p:strVal val="visible"/>
                                      </p:to>
                                    </p:set>
                                    <p:anim calcmode="lin" valueType="num">
                                      <p:cBhvr>
                                        <p:cTn id="7" dur="1000" fill="hold"/>
                                        <p:tgtEl>
                                          <p:spTgt spid="46089"/>
                                        </p:tgtEl>
                                        <p:attrNameLst>
                                          <p:attrName>ppt_w</p:attrName>
                                        </p:attrNameLst>
                                      </p:cBhvr>
                                      <p:tavLst>
                                        <p:tav tm="0">
                                          <p:val>
                                            <p:strVal val="#ppt_w*0.70"/>
                                          </p:val>
                                        </p:tav>
                                        <p:tav tm="100000">
                                          <p:val>
                                            <p:strVal val="#ppt_w"/>
                                          </p:val>
                                        </p:tav>
                                      </p:tavLst>
                                    </p:anim>
                                    <p:anim calcmode="lin" valueType="num">
                                      <p:cBhvr>
                                        <p:cTn id="8" dur="1000" fill="hold"/>
                                        <p:tgtEl>
                                          <p:spTgt spid="46089"/>
                                        </p:tgtEl>
                                        <p:attrNameLst>
                                          <p:attrName>ppt_h</p:attrName>
                                        </p:attrNameLst>
                                      </p:cBhvr>
                                      <p:tavLst>
                                        <p:tav tm="0">
                                          <p:val>
                                            <p:strVal val="#ppt_h"/>
                                          </p:val>
                                        </p:tav>
                                        <p:tav tm="100000">
                                          <p:val>
                                            <p:strVal val="#ppt_h"/>
                                          </p:val>
                                        </p:tav>
                                      </p:tavLst>
                                    </p:anim>
                                    <p:animEffect transition="in" filter="fade">
                                      <p:cBhvr>
                                        <p:cTn id="9" dur="1000"/>
                                        <p:tgtEl>
                                          <p:spTgt spid="46089"/>
                                        </p:tgtEl>
                                      </p:cBhvr>
                                    </p:animEffect>
                                  </p:childTnLst>
                                </p:cTn>
                              </p:par>
                            </p:childTnLst>
                          </p:cTn>
                        </p:par>
                        <p:par>
                          <p:cTn id="10" fill="hold" nodeType="afterGroup">
                            <p:stCondLst>
                              <p:cond delay="1000"/>
                            </p:stCondLst>
                            <p:childTnLst>
                              <p:par>
                                <p:cTn id="11" presetID="2" presetClass="entr" presetSubtype="4" fill="hold" grpId="0" nodeType="afterEffect">
                                  <p:stCondLst>
                                    <p:cond delay="0"/>
                                  </p:stCondLst>
                                  <p:childTnLst>
                                    <p:set>
                                      <p:cBhvr>
                                        <p:cTn id="12" dur="1" fill="hold">
                                          <p:stCondLst>
                                            <p:cond delay="0"/>
                                          </p:stCondLst>
                                        </p:cTn>
                                        <p:tgtEl>
                                          <p:spTgt spid="46085"/>
                                        </p:tgtEl>
                                        <p:attrNameLst>
                                          <p:attrName>style.visibility</p:attrName>
                                        </p:attrNameLst>
                                      </p:cBhvr>
                                      <p:to>
                                        <p:strVal val="visible"/>
                                      </p:to>
                                    </p:set>
                                    <p:anim calcmode="lin" valueType="num">
                                      <p:cBhvr additive="base">
                                        <p:cTn id="13" dur="500" fill="hold"/>
                                        <p:tgtEl>
                                          <p:spTgt spid="46085"/>
                                        </p:tgtEl>
                                        <p:attrNameLst>
                                          <p:attrName>ppt_x</p:attrName>
                                        </p:attrNameLst>
                                      </p:cBhvr>
                                      <p:tavLst>
                                        <p:tav tm="0">
                                          <p:val>
                                            <p:strVal val="#ppt_x"/>
                                          </p:val>
                                        </p:tav>
                                        <p:tav tm="100000">
                                          <p:val>
                                            <p:strVal val="#ppt_x"/>
                                          </p:val>
                                        </p:tav>
                                      </p:tavLst>
                                    </p:anim>
                                    <p:anim calcmode="lin" valueType="num">
                                      <p:cBhvr additive="base">
                                        <p:cTn id="14" dur="500" fill="hold"/>
                                        <p:tgtEl>
                                          <p:spTgt spid="460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68313" y="-26988"/>
            <a:ext cx="8218487" cy="1052513"/>
          </a:xfrm>
        </p:spPr>
        <p:txBody>
          <a:bodyPr/>
          <a:lstStyle/>
          <a:p>
            <a:pPr eaLnBrk="1" hangingPunct="1"/>
            <a:r>
              <a:rPr lang="it-IT" altLang="it-IT" sz="2000" b="1" u="sng"/>
              <a:t>Documenti Congiunti SID - AMD Piemonte e Valle d’Aosta</a:t>
            </a:r>
            <a:endParaRPr lang="it-IT" altLang="it-IT" sz="2000"/>
          </a:p>
        </p:txBody>
      </p:sp>
      <p:sp>
        <p:nvSpPr>
          <p:cNvPr id="47107" name="Rectangle 3"/>
          <p:cNvSpPr>
            <a:spLocks noChangeArrowheads="1"/>
          </p:cNvSpPr>
          <p:nvPr/>
        </p:nvSpPr>
        <p:spPr bwMode="auto">
          <a:xfrm>
            <a:off x="250825" y="4967288"/>
            <a:ext cx="8569325" cy="1198562"/>
          </a:xfrm>
          <a:prstGeom prst="rect">
            <a:avLst/>
          </a:prstGeom>
          <a:noFill/>
          <a:ln w="57150">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it-IT" altLang="it-IT" sz="1200" dirty="0">
                <a:cs typeface="Times New Roman" panose="02020603050405020304" pitchFamily="18" charset="0"/>
              </a:rPr>
              <a:t>Torino, 30 ottobre 2015</a:t>
            </a:r>
            <a:endParaRPr lang="it-IT" altLang="it-IT" sz="900" dirty="0"/>
          </a:p>
          <a:p>
            <a:pPr algn="r"/>
            <a:r>
              <a:rPr lang="it-IT" altLang="it-IT" sz="1200" dirty="0">
                <a:cs typeface="Times New Roman" panose="02020603050405020304" pitchFamily="18" charset="0"/>
              </a:rPr>
              <a:t>    Al Direttore Generale Regione Piemonte  Dott. Fulvio </a:t>
            </a:r>
            <a:r>
              <a:rPr lang="it-IT" altLang="it-IT" sz="1200" dirty="0" err="1">
                <a:cs typeface="Times New Roman" panose="02020603050405020304" pitchFamily="18" charset="0"/>
              </a:rPr>
              <a:t>Moirano</a:t>
            </a:r>
            <a:r>
              <a:rPr lang="it-IT" altLang="it-IT" sz="1200" dirty="0">
                <a:cs typeface="Times New Roman" panose="02020603050405020304" pitchFamily="18" charset="0"/>
              </a:rPr>
              <a:t> </a:t>
            </a:r>
            <a:endParaRPr lang="it-IT" altLang="it-IT" sz="900" dirty="0"/>
          </a:p>
          <a:p>
            <a:pPr algn="r"/>
            <a:r>
              <a:rPr lang="it-IT" altLang="it-IT" sz="1200" dirty="0">
                <a:cs typeface="Times New Roman" panose="02020603050405020304" pitchFamily="18" charset="0"/>
              </a:rPr>
              <a:t> e p.c.</a:t>
            </a:r>
            <a:r>
              <a:rPr lang="it-IT" altLang="it-IT" sz="900" dirty="0"/>
              <a:t> </a:t>
            </a:r>
            <a:r>
              <a:rPr lang="it-IT" altLang="it-IT" sz="1200" dirty="0">
                <a:cs typeface="Times New Roman" panose="02020603050405020304" pitchFamily="18" charset="0"/>
              </a:rPr>
              <a:t>Al Direttore Generale ASL To4</a:t>
            </a:r>
            <a:r>
              <a:rPr lang="it-IT" altLang="it-IT" sz="900" dirty="0"/>
              <a:t> </a:t>
            </a:r>
            <a:r>
              <a:rPr lang="it-IT" altLang="it-IT" sz="1200" dirty="0">
                <a:cs typeface="Times New Roman" panose="02020603050405020304" pitchFamily="18" charset="0"/>
              </a:rPr>
              <a:t>Dott. Lorenzo </a:t>
            </a:r>
            <a:r>
              <a:rPr lang="it-IT" altLang="it-IT" sz="1200" dirty="0" err="1">
                <a:cs typeface="Times New Roman" panose="02020603050405020304" pitchFamily="18" charset="0"/>
              </a:rPr>
              <a:t>Ardissone</a:t>
            </a:r>
            <a:endParaRPr lang="it-IT" altLang="it-IT" sz="900" dirty="0"/>
          </a:p>
          <a:p>
            <a:pPr algn="r"/>
            <a:r>
              <a:rPr lang="it-IT" altLang="it-IT" sz="1200" dirty="0">
                <a:cs typeface="Times New Roman" panose="02020603050405020304" pitchFamily="18" charset="0"/>
              </a:rPr>
              <a:t>Al Direttore Generale ASL Alessandria Dott. Gilberto Gentili</a:t>
            </a:r>
            <a:endParaRPr lang="it-IT" altLang="it-IT" sz="900" dirty="0"/>
          </a:p>
          <a:p>
            <a:pPr algn="r"/>
            <a:endParaRPr lang="it-IT" altLang="it-IT" sz="900" dirty="0"/>
          </a:p>
          <a:p>
            <a:r>
              <a:rPr lang="it-IT" altLang="it-IT" sz="1200" b="1" dirty="0">
                <a:cs typeface="Times New Roman" panose="02020603050405020304" pitchFamily="18" charset="0"/>
              </a:rPr>
              <a:t>Oggetto</a:t>
            </a:r>
            <a:r>
              <a:rPr lang="it-IT" altLang="it-IT" sz="1200" dirty="0">
                <a:cs typeface="Times New Roman" panose="02020603050405020304" pitchFamily="18" charset="0"/>
              </a:rPr>
              <a:t>: </a:t>
            </a:r>
            <a:r>
              <a:rPr lang="it-IT" altLang="it-IT" sz="1200" dirty="0" err="1">
                <a:cs typeface="Times New Roman" panose="02020603050405020304" pitchFamily="18" charset="0"/>
              </a:rPr>
              <a:t>……approvati</a:t>
            </a:r>
            <a:r>
              <a:rPr lang="it-IT" altLang="it-IT" sz="1200" dirty="0">
                <a:cs typeface="Times New Roman" panose="02020603050405020304" pitchFamily="18" charset="0"/>
              </a:rPr>
              <a:t> gli  Atti Aziendali delle ASL To4 e di Alessandria. </a:t>
            </a:r>
            <a:endParaRPr lang="it-IT" altLang="it-IT" sz="900" dirty="0"/>
          </a:p>
        </p:txBody>
      </p:sp>
      <p:pic>
        <p:nvPicPr>
          <p:cNvPr id="17412" name="Picture 10" descr="ANd9GcQT3uKqZVXe8dRiNwCH9pzPro4QbupF-vbBr1J8dZXFzpKxirojF61i4F7V">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2138" y="1339850"/>
            <a:ext cx="279876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7107"/>
                                        </p:tgtEl>
                                        <p:attrNameLst>
                                          <p:attrName>style.visibility</p:attrName>
                                        </p:attrNameLst>
                                      </p:cBhvr>
                                      <p:to>
                                        <p:strVal val="visible"/>
                                      </p:to>
                                    </p:set>
                                    <p:anim calcmode="lin" valueType="num">
                                      <p:cBhvr>
                                        <p:cTn id="7" dur="1000" fill="hold"/>
                                        <p:tgtEl>
                                          <p:spTgt spid="47107"/>
                                        </p:tgtEl>
                                        <p:attrNameLst>
                                          <p:attrName>ppt_w</p:attrName>
                                        </p:attrNameLst>
                                      </p:cBhvr>
                                      <p:tavLst>
                                        <p:tav tm="0">
                                          <p:val>
                                            <p:strVal val="#ppt_w*0.70"/>
                                          </p:val>
                                        </p:tav>
                                        <p:tav tm="100000">
                                          <p:val>
                                            <p:strVal val="#ppt_w"/>
                                          </p:val>
                                        </p:tav>
                                      </p:tavLst>
                                    </p:anim>
                                    <p:anim calcmode="lin" valueType="num">
                                      <p:cBhvr>
                                        <p:cTn id="8" dur="1000" fill="hold"/>
                                        <p:tgtEl>
                                          <p:spTgt spid="47107"/>
                                        </p:tgtEl>
                                        <p:attrNameLst>
                                          <p:attrName>ppt_h</p:attrName>
                                        </p:attrNameLst>
                                      </p:cBhvr>
                                      <p:tavLst>
                                        <p:tav tm="0">
                                          <p:val>
                                            <p:strVal val="#ppt_h"/>
                                          </p:val>
                                        </p:tav>
                                        <p:tav tm="100000">
                                          <p:val>
                                            <p:strVal val="#ppt_h"/>
                                          </p:val>
                                        </p:tav>
                                      </p:tavLst>
                                    </p:anim>
                                    <p:animEffect transition="in" filter="fade">
                                      <p:cBhvr>
                                        <p:cTn id="9" dur="10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ttangolo 3"/>
          <p:cNvSpPr>
            <a:spLocks noChangeArrowheads="1"/>
          </p:cNvSpPr>
          <p:nvPr/>
        </p:nvSpPr>
        <p:spPr bwMode="auto">
          <a:xfrm>
            <a:off x="107950" y="44450"/>
            <a:ext cx="89281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b="1"/>
              <a:t>Diabete in Piemonte. Pazienti molto informati sulla malattia e soddisfatti di medici e centri di cura </a:t>
            </a:r>
            <a:r>
              <a:rPr lang="it-IT" altLang="it-IT" sz="1200" i="1"/>
              <a:t>Parte dal Piemonte il percorso del Progetto DIRE promosso da </a:t>
            </a:r>
            <a:r>
              <a:rPr lang="it-IT" altLang="it-IT" sz="1200" b="1" i="1"/>
              <a:t>Quotidiano Sanità</a:t>
            </a:r>
            <a:r>
              <a:rPr lang="it-IT" altLang="it-IT" sz="1200" i="1"/>
              <a:t> e Diabete&amp;Glucometri che toccherà dieci Regioni italiane per indagare sulla governance di una patologia cronica così importante da meritarsi il titolo di “pandemica” anche approfondendo i dati di un’indagine di Gfk Eurisko che ha fotografato il paziente con diabete in dieci regioni italiane. Dopo la gara per i glucometri e quella a lotto unico per l’insulina in cui ha vinto il farmaco biosimilare, la Regione Piemonte assicura di voler aprire un confronto più serrato con i clinici per il miglior percorso di cambiamento a favore dei pazienti</a:t>
            </a:r>
          </a:p>
          <a:p>
            <a:pPr eaLnBrk="1" hangingPunct="1"/>
            <a:r>
              <a:rPr lang="it-IT" altLang="it-IT" sz="1200"/>
              <a:t>20 MAG 2016 Soddisfazione per i risultati dell’indagine è stata espressa da </a:t>
            </a:r>
            <a:r>
              <a:rPr lang="it-IT" altLang="it-IT" sz="1200" b="1"/>
              <a:t>Milena Paola Tagliabue, Presidente della sezione regionale della Società italiana di Diabetologia e dal suo collega Alessandro Ozzello, Presidente regionale dell’Associazione dei Medici Diabetologi</a:t>
            </a:r>
            <a:r>
              <a:rPr lang="it-IT" altLang="it-IT" sz="1200"/>
              <a:t> che, parallelamente, hanno anche espressa </a:t>
            </a:r>
            <a:r>
              <a:rPr lang="it-IT" altLang="it-IT" sz="1200" i="1"/>
              <a:t>forte preoccupazione “per l’estrema decisionalità con cui ha agito la Regione”.</a:t>
            </a:r>
            <a:r>
              <a:rPr lang="it-IT" altLang="it-IT" sz="1200"/>
              <a:t/>
            </a:r>
            <a:br>
              <a:rPr lang="it-IT" altLang="it-IT" sz="1200"/>
            </a:br>
            <a:r>
              <a:rPr lang="it-IT" altLang="it-IT" sz="1200"/>
              <a:t> “Quello che mettiamo in discussione” hanno sottolineato “non è la dispensazione del farmaco biosimilare ai pazienti naive ma lo </a:t>
            </a:r>
            <a:r>
              <a:rPr lang="it-IT" altLang="it-IT" sz="1200" i="1"/>
              <a:t>switch.</a:t>
            </a:r>
            <a:r>
              <a:rPr lang="it-IT" altLang="it-IT" sz="1200"/>
              <a:t> Peraltro ci piacerebbe che venisse riconosciuto il fatto </a:t>
            </a:r>
            <a:r>
              <a:rPr lang="it-IT" altLang="it-IT" sz="1200" i="1"/>
              <a:t>che i medici sono molto attenti a dispensare esami e farmaci e in tal senso controlli serrati sono inopportuni</a:t>
            </a:r>
            <a:r>
              <a:rPr lang="it-IT" altLang="it-IT" sz="1200"/>
              <a:t>. I medici, inoltre, seppure non abbiano un ruolo nei processi di distribuzione e approvvigionamento, hanno fatto comunque moltissimo. </a:t>
            </a:r>
            <a:r>
              <a:rPr lang="it-IT" altLang="it-IT" sz="1200" i="1"/>
              <a:t>Abbiamo erogato un buon servizio con standard di riferimento elevati e con un trend di complicanze e di ricoveri in diminuzione. Abbiamo anche risparmiato e per questo non crediamo sia possibile chiederci molto di più. Neanche in termini di tempo da dedicare nel giustificare approfonditamente la nostra scelta terapeutica.</a:t>
            </a:r>
            <a:r>
              <a:rPr lang="it-IT" altLang="it-IT" sz="1200"/>
              <a:t> Pensiamo, invece, che dovrebbe bastare ed essere più che sufficiente il nostro referto. In scienza e coscienza”.</a:t>
            </a:r>
            <a:br>
              <a:rPr lang="it-IT" altLang="it-IT" sz="1200"/>
            </a:br>
            <a:r>
              <a:rPr lang="it-IT" altLang="it-IT" sz="1200"/>
              <a:t> “I Pazienti diabetici” hanno sottolineato ancora i clinici “in Piemonte hanno potuto sperimentare l’offerta più avanzata dei Servizi di Diabetologia proprio per l’impegno richiesto loro nell’autogestione della terapia a domicilio, fatta di un’appropriata interpretazione delle informazioni che derivano dall’integrazione di alimentazione, attività fisica, tipo d’insulina iniettata, impiego corretto di aghi e dispositivi per l’iniezione ed i valori della glicemia misurata, indispensabili per prendere decisioni nel quotidiano. Tutto questo” hanno chiarito ancora Tagliabue e Ozzello “è promosso da qualche anno in Piemonte con una specifica prestazione di “Educazione Terapeutica” che la nostra regione, prima in Italia, ha riconosciuto come prerogativa dei Servizi di Diabetologia, come essenziale per supportare il paziente nella gestione integrata con il Medico di Medicina Generale, nonché fondamentale per un impiego appropriato di dispositivi medici, aghi e strisce e per l’autosomministrazione della terapia stessa. Ci auguriamo” hanno quindi auspicato i due clinici “che anche le parti sociali e politiche coinvolte nel fronteggiare la pandemia diabete, leggano i buoni risultati del Piemonte con la stessa propensione a riflettere sull’appropriatezza di questi Servizi, non ostacolandone la loro attività ma anzi potenziandola con supporti adeguati”.</a:t>
            </a:r>
            <a:br>
              <a:rPr lang="it-IT" altLang="it-IT" sz="1200"/>
            </a:br>
            <a:r>
              <a:rPr lang="it-IT" altLang="it-IT" sz="1200"/>
              <a:t/>
            </a:r>
            <a:br>
              <a:rPr lang="it-IT" altLang="it-IT" sz="1200"/>
            </a:br>
            <a:r>
              <a:rPr lang="it-IT" altLang="it-IT" sz="1200"/>
              <a:t>Questi argomenti saranno peraltro oggetto del </a:t>
            </a:r>
            <a:r>
              <a:rPr lang="it-IT" altLang="it-IT" sz="1200" i="1"/>
              <a:t>prossimo Congresso Regionale di AMD e SID che per la prima volta </a:t>
            </a:r>
            <a:r>
              <a:rPr lang="it-IT" altLang="it-IT" sz="1200"/>
              <a:t>sarà Congiunto, proprio a significare la volontà degli specialisti a proseguire insieme un aggiornamento professionale attento non solo ai Pazienti ma anche alle richieste del Sistema Sanità. Auspichiamo” hanno concluso “che il contributo che i diabetologi possono dare per creare soluzioni assistenziali sostenibili sia, in futuro nella nostra regione, considerato in modo adeguato e non come già successo, ed a tutti noto, trascurato”.</a:t>
            </a:r>
          </a:p>
        </p:txBody>
      </p:sp>
      <p:sp>
        <p:nvSpPr>
          <p:cNvPr id="6" name="CasellaDiTesto 5"/>
          <p:cNvSpPr txBox="1">
            <a:spLocks noChangeArrowheads="1"/>
          </p:cNvSpPr>
          <p:nvPr/>
        </p:nvSpPr>
        <p:spPr bwMode="auto">
          <a:xfrm>
            <a:off x="1547813" y="2781300"/>
            <a:ext cx="6438900" cy="1322388"/>
          </a:xfrm>
          <a:prstGeom prst="rect">
            <a:avLst/>
          </a:prstGeom>
          <a:solidFill>
            <a:schemeClr val="bg1"/>
          </a:solidFill>
          <a:ln w="9525">
            <a:solidFill>
              <a:srgbClr val="CC000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4000">
                <a:latin typeface="Comic Sans MS" panose="030F0702030302020204" pitchFamily="66" charset="0"/>
              </a:rPr>
              <a:t>QUOTIDIANO SANITA’ </a:t>
            </a:r>
          </a:p>
          <a:p>
            <a:pPr algn="ctr" eaLnBrk="1" hangingPunct="1"/>
            <a:r>
              <a:rPr lang="it-IT" altLang="it-IT" sz="4000"/>
              <a:t>16 maggio 2016</a:t>
            </a:r>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xit" presetSubtype="0" fill="hold" grpId="0" nodeType="clickEffect">
                                  <p:stCondLst>
                                    <p:cond delay="0"/>
                                  </p:stCondLst>
                                  <p:childTnLst>
                                    <p:anim calcmode="lin" valueType="num">
                                      <p:cBhvr>
                                        <p:cTn id="6" dur="1000"/>
                                        <p:tgtEl>
                                          <p:spTgt spid="6"/>
                                        </p:tgtEl>
                                        <p:attrNameLst>
                                          <p:attrName>ppt_w</p:attrName>
                                        </p:attrNameLst>
                                      </p:cBhvr>
                                      <p:tavLst>
                                        <p:tav tm="0">
                                          <p:val>
                                            <p:strVal val="ppt_w"/>
                                          </p:val>
                                        </p:tav>
                                        <p:tav tm="100000">
                                          <p:val>
                                            <p:strVal val="ppt_w*0.70"/>
                                          </p:val>
                                        </p:tav>
                                      </p:tavLst>
                                    </p:anim>
                                    <p:anim calcmode="lin" valueType="num">
                                      <p:cBhvr>
                                        <p:cTn id="7" dur="1000"/>
                                        <p:tgtEl>
                                          <p:spTgt spid="6"/>
                                        </p:tgtEl>
                                        <p:attrNameLst>
                                          <p:attrName>ppt_h</p:attrName>
                                        </p:attrNameLst>
                                      </p:cBhvr>
                                      <p:tavLst>
                                        <p:tav tm="0">
                                          <p:val>
                                            <p:strVal val="ppt_h"/>
                                          </p:val>
                                        </p:tav>
                                        <p:tav tm="100000">
                                          <p:val>
                                            <p:strVal val="ppt_h"/>
                                          </p:val>
                                        </p:tav>
                                      </p:tavLst>
                                    </p:anim>
                                    <p:animEffect transition="out" filter="fade">
                                      <p:cBhvr>
                                        <p:cTn id="8" dur="1000"/>
                                        <p:tgtEl>
                                          <p:spTgt spid="6"/>
                                        </p:tgtEl>
                                      </p:cBhvr>
                                    </p:animEffect>
                                    <p:set>
                                      <p:cBhvr>
                                        <p:cTn id="9"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8313" y="-26988"/>
            <a:ext cx="8218487" cy="1052513"/>
          </a:xfrm>
        </p:spPr>
        <p:txBody>
          <a:bodyPr/>
          <a:lstStyle/>
          <a:p>
            <a:pPr eaLnBrk="1" hangingPunct="1"/>
            <a:r>
              <a:rPr lang="it-IT" altLang="it-IT" sz="2000" b="1" u="sng"/>
              <a:t>Documenti Congiunti SID - AMD Piemonte e Valle d’Aosta</a:t>
            </a:r>
            <a:endParaRPr lang="it-IT" altLang="it-IT" sz="2000"/>
          </a:p>
        </p:txBody>
      </p:sp>
      <p:pic>
        <p:nvPicPr>
          <p:cNvPr id="1945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00125"/>
            <a:ext cx="8534400" cy="559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3090863"/>
            <a:ext cx="8001000" cy="24098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slide(fromBottom)">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15000000"/>
        </a:gra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525" y="115888"/>
            <a:ext cx="3044825" cy="645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6000">
        <p15:prstTrans prst="curtains"/>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8688" y="427038"/>
            <a:ext cx="2857500"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1141413"/>
            <a:ext cx="3748088" cy="47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219"/>
                                        </p:tgtEl>
                                        <p:attrNameLst>
                                          <p:attrName>style.visibility</p:attrName>
                                        </p:attrNameLst>
                                      </p:cBhvr>
                                      <p:to>
                                        <p:strVal val="visible"/>
                                      </p:to>
                                    </p:set>
                                    <p:anim calcmode="lin" valueType="num">
                                      <p:cBhvr additive="base">
                                        <p:cTn id="7" dur="500" fill="hold"/>
                                        <p:tgtEl>
                                          <p:spTgt spid="9219"/>
                                        </p:tgtEl>
                                        <p:attrNameLst>
                                          <p:attrName>ppt_x</p:attrName>
                                        </p:attrNameLst>
                                      </p:cBhvr>
                                      <p:tavLst>
                                        <p:tav tm="0">
                                          <p:val>
                                            <p:strVal val="1+#ppt_w/2"/>
                                          </p:val>
                                        </p:tav>
                                        <p:tav tm="100000">
                                          <p:val>
                                            <p:strVal val="#ppt_x"/>
                                          </p:val>
                                        </p:tav>
                                      </p:tavLst>
                                    </p:anim>
                                    <p:anim calcmode="lin" valueType="num">
                                      <p:cBhvr additive="base">
                                        <p:cTn id="8" dur="500" fill="hold"/>
                                        <p:tgtEl>
                                          <p:spTgt spid="92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188" y="1000125"/>
            <a:ext cx="5016500" cy="178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3929063"/>
            <a:ext cx="52355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7"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065588"/>
            <a:ext cx="21621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650" y="692150"/>
            <a:ext cx="2736850"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cru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45"/>
                                        </p:tgtEl>
                                        <p:attrNameLst>
                                          <p:attrName>style.visibility</p:attrName>
                                        </p:attrNameLst>
                                      </p:cBhvr>
                                      <p:to>
                                        <p:strVal val="visible"/>
                                      </p:to>
                                    </p:set>
                                    <p:animEffect transition="in" filter="dissolve">
                                      <p:cBhvr>
                                        <p:cTn id="7" dur="500"/>
                                        <p:tgtEl>
                                          <p:spTgt spid="10245"/>
                                        </p:tgtEl>
                                      </p:cBhvr>
                                    </p:animEffect>
                                  </p:childTnLst>
                                </p:cTn>
                              </p:par>
                              <p:par>
                                <p:cTn id="8" presetID="2" presetClass="entr" presetSubtype="2" fill="hold" nodeType="withEffect">
                                  <p:stCondLst>
                                    <p:cond delay="0"/>
                                  </p:stCondLst>
                                  <p:childTnLst>
                                    <p:set>
                                      <p:cBhvr>
                                        <p:cTn id="9" dur="1" fill="hold">
                                          <p:stCondLst>
                                            <p:cond delay="0"/>
                                          </p:stCondLst>
                                        </p:cTn>
                                        <p:tgtEl>
                                          <p:spTgt spid="10242"/>
                                        </p:tgtEl>
                                        <p:attrNameLst>
                                          <p:attrName>style.visibility</p:attrName>
                                        </p:attrNameLst>
                                      </p:cBhvr>
                                      <p:to>
                                        <p:strVal val="visible"/>
                                      </p:to>
                                    </p:set>
                                    <p:anim calcmode="lin" valueType="num">
                                      <p:cBhvr additive="base">
                                        <p:cTn id="10" dur="500" fill="hold"/>
                                        <p:tgtEl>
                                          <p:spTgt spid="10242"/>
                                        </p:tgtEl>
                                        <p:attrNameLst>
                                          <p:attrName>ppt_x</p:attrName>
                                        </p:attrNameLst>
                                      </p:cBhvr>
                                      <p:tavLst>
                                        <p:tav tm="0">
                                          <p:val>
                                            <p:strVal val="1+#ppt_w/2"/>
                                          </p:val>
                                        </p:tav>
                                        <p:tav tm="100000">
                                          <p:val>
                                            <p:strVal val="#ppt_x"/>
                                          </p:val>
                                        </p:tav>
                                      </p:tavLst>
                                    </p:anim>
                                    <p:anim calcmode="lin" valueType="num">
                                      <p:cBhvr additive="base">
                                        <p:cTn id="11" dur="500" fill="hold"/>
                                        <p:tgtEl>
                                          <p:spTgt spid="102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925" y="2862263"/>
            <a:ext cx="805815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785813"/>
            <a:ext cx="61722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wind"/>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0000"/>
            </a:gs>
            <a:gs pos="39999">
              <a:srgbClr val="0A128C"/>
            </a:gs>
            <a:gs pos="70000">
              <a:srgbClr val="181CC7"/>
            </a:gs>
            <a:gs pos="88000">
              <a:srgbClr val="7005D4"/>
            </a:gs>
            <a:gs pos="100000">
              <a:srgbClr val="8C3D91"/>
            </a:gs>
          </a:gsLst>
          <a:lin ang="13500000" scaled="1"/>
        </a:gradFill>
        <a:effectLst/>
      </p:bgPr>
    </p:bg>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908050"/>
            <a:ext cx="5975350"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fracture"/>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13500000"/>
        </a:gra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188" y="287338"/>
            <a:ext cx="3862387"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3789363"/>
            <a:ext cx="2647950"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3357563"/>
            <a:ext cx="3313112" cy="319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0"/>
            <a:ext cx="29527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3250">
        <p15:prstTrans prst="origami"/>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13500000"/>
        </a:gradFill>
        <a:effectLst/>
      </p:bgPr>
    </p:bg>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620713"/>
            <a:ext cx="3671888" cy="391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060575"/>
            <a:ext cx="331152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FD1"/>
            </a:gs>
            <a:gs pos="64999">
              <a:srgbClr val="F0EBD5"/>
            </a:gs>
            <a:gs pos="100000">
              <a:srgbClr val="D1C39F"/>
            </a:gs>
          </a:gsLst>
          <a:lin ang="13500000"/>
        </a:gradFill>
        <a:effectLst/>
      </p:bgPr>
    </p:bg>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404813"/>
            <a:ext cx="33115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5138" y="404813"/>
            <a:ext cx="34036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3284538"/>
            <a:ext cx="781367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260350"/>
            <a:ext cx="3640138"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188913"/>
            <a:ext cx="3121025" cy="374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213100"/>
            <a:ext cx="360045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3288" y="3716338"/>
            <a:ext cx="3125787"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2560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2924175"/>
            <a:ext cx="367188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781300"/>
            <a:ext cx="3744912"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333375"/>
            <a:ext cx="398145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6100" y="333375"/>
            <a:ext cx="401161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2D050">
            <a:alpha val="30196"/>
          </a:srgbClr>
        </a:solidFill>
        <a:effectLst/>
      </p:bgPr>
    </p:bg>
    <p:spTree>
      <p:nvGrpSpPr>
        <p:cNvPr id="1" name=""/>
        <p:cNvGrpSpPr/>
        <p:nvPr/>
      </p:nvGrpSpPr>
      <p:grpSpPr>
        <a:xfrm>
          <a:off x="0" y="0"/>
          <a:ext cx="0" cy="0"/>
          <a:chOff x="0" y="0"/>
          <a:chExt cx="0" cy="0"/>
        </a:xfrm>
      </p:grpSpPr>
      <p:pic>
        <p:nvPicPr>
          <p:cNvPr id="27650" name="Picture 4" descr="charlie-brown-football-kick-o"/>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981075"/>
            <a:ext cx="6192838"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8" name="WordArt 10"/>
          <p:cNvSpPr>
            <a:spLocks noChangeArrowheads="1" noChangeShapeType="1" noTextEdit="1"/>
          </p:cNvSpPr>
          <p:nvPr/>
        </p:nvSpPr>
        <p:spPr bwMode="auto">
          <a:xfrm>
            <a:off x="1562100" y="1214438"/>
            <a:ext cx="6019800" cy="985837"/>
          </a:xfrm>
          <a:prstGeom prst="rect">
            <a:avLst/>
          </a:prstGeom>
        </p:spPr>
        <p:txBody>
          <a:bodyPr wrap="none" fromWordArt="1">
            <a:prstTxWarp prst="textDoubleWave1">
              <a:avLst>
                <a:gd name="adj1" fmla="val 6500"/>
                <a:gd name="adj2" fmla="val 0"/>
              </a:avLst>
            </a:prstTxWarp>
          </a:bodyPr>
          <a:lstStyle/>
          <a:p>
            <a:pPr algn="ctr"/>
            <a:r>
              <a:rPr lang="it-IT" sz="4800" b="1" kern="10" spc="-480">
                <a:ln w="12700">
                  <a:solidFill>
                    <a:srgbClr val="000099"/>
                  </a:solidFill>
                  <a:round/>
                  <a:headEnd/>
                  <a:tailEnd/>
                </a:ln>
                <a:solidFill>
                  <a:srgbClr val="33CCFF"/>
                </a:solidFill>
                <a:effectLst>
                  <a:outerShdw dist="125724" dir="18900000" algn="ctr" rotWithShape="0">
                    <a:srgbClr val="000099"/>
                  </a:outerShdw>
                </a:effectLst>
                <a:latin typeface="Comic Sans MS" panose="030F0702030302020204" pitchFamily="66" charset="0"/>
              </a:rPr>
              <a:t>Abbiamo lavorato insieme!!</a:t>
            </a:r>
          </a:p>
        </p:txBody>
      </p:sp>
      <p:pic>
        <p:nvPicPr>
          <p:cNvPr id="27659" name="Picture 11" descr="ANd9GcR_DhOk0O8e7-6fzdRze0Cbl-fRVXdIUFO4piQlzv76vJQdDExGfrDFDjA">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3143250"/>
            <a:ext cx="4425950" cy="33099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27658"/>
                                        </p:tgtEl>
                                        <p:attrNameLst>
                                          <p:attrName>style.visibility</p:attrName>
                                        </p:attrNameLst>
                                      </p:cBhvr>
                                      <p:to>
                                        <p:strVal val="visible"/>
                                      </p:to>
                                    </p:set>
                                    <p:anim to="" calcmode="lin" valueType="num">
                                      <p:cBhvr>
                                        <p:cTn id="7" dur="1" fill="hold"/>
                                        <p:tgtEl>
                                          <p:spTgt spid="27658"/>
                                        </p:tgtEl>
                                        <p:attrNameLst>
                                          <p:attrName/>
                                        </p:attrNameLst>
                                      </p:cBhvr>
                                    </p:anim>
                                  </p:childTnLst>
                                </p:cTn>
                              </p:par>
                              <p:par>
                                <p:cTn id="8" presetID="7" presetClass="entr" presetSubtype="2" fill="hold" nodeType="withEffect">
                                  <p:stCondLst>
                                    <p:cond delay="0"/>
                                  </p:stCondLst>
                                  <p:childTnLst>
                                    <p:set>
                                      <p:cBhvr>
                                        <p:cTn id="9" dur="1" fill="hold">
                                          <p:stCondLst>
                                            <p:cond delay="0"/>
                                          </p:stCondLst>
                                        </p:cTn>
                                        <p:tgtEl>
                                          <p:spTgt spid="27659"/>
                                        </p:tgtEl>
                                        <p:attrNameLst>
                                          <p:attrName>style.visibility</p:attrName>
                                        </p:attrNameLst>
                                      </p:cBhvr>
                                      <p:to>
                                        <p:strVal val="visible"/>
                                      </p:to>
                                    </p:set>
                                    <p:anim calcmode="lin" valueType="num">
                                      <p:cBhvr additive="base">
                                        <p:cTn id="10" dur="1000" fill="hold"/>
                                        <p:tgtEl>
                                          <p:spTgt spid="27659"/>
                                        </p:tgtEl>
                                        <p:attrNameLst>
                                          <p:attrName>ppt_x</p:attrName>
                                        </p:attrNameLst>
                                      </p:cBhvr>
                                      <p:tavLst>
                                        <p:tav tm="0">
                                          <p:val>
                                            <p:strVal val="1+#ppt_w/2"/>
                                          </p:val>
                                        </p:tav>
                                        <p:tav tm="100000">
                                          <p:val>
                                            <p:strVal val="#ppt_x"/>
                                          </p:val>
                                        </p:tav>
                                      </p:tavLst>
                                    </p:anim>
                                    <p:anim calcmode="lin" valueType="num">
                                      <p:cBhvr additive="base">
                                        <p:cTn id="11" dur="1000" fill="hold"/>
                                        <p:tgtEl>
                                          <p:spTgt spid="27659"/>
                                        </p:tgtEl>
                                        <p:attrNameLst>
                                          <p:attrName>ppt_y</p:attrName>
                                        </p:attrNameLst>
                                      </p:cBhvr>
                                      <p:tavLst>
                                        <p:tav tm="0">
                                          <p:val>
                                            <p:strVal val="#ppt_y"/>
                                          </p:val>
                                        </p:tav>
                                        <p:tav tm="100000">
                                          <p:val>
                                            <p:strVal val="#ppt_y"/>
                                          </p:val>
                                        </p:tav>
                                      </p:tavLst>
                                    </p:anim>
                                  </p:childTnLst>
                                </p:cTn>
                              </p:par>
                              <p:par>
                                <p:cTn id="12" presetID="7" presetClass="entr" presetSubtype="4" fill="hold" nodeType="withEffect">
                                  <p:stCondLst>
                                    <p:cond delay="0"/>
                                  </p:stCondLst>
                                  <p:childTnLst>
                                    <p:set>
                                      <p:cBhvr>
                                        <p:cTn id="13" dur="1" fill="hold">
                                          <p:stCondLst>
                                            <p:cond delay="0"/>
                                          </p:stCondLst>
                                        </p:cTn>
                                        <p:tgtEl>
                                          <p:spTgt spid="27659"/>
                                        </p:tgtEl>
                                        <p:attrNameLst>
                                          <p:attrName>style.visibility</p:attrName>
                                        </p:attrNameLst>
                                      </p:cBhvr>
                                      <p:to>
                                        <p:strVal val="visible"/>
                                      </p:to>
                                    </p:set>
                                    <p:anim calcmode="lin" valueType="num">
                                      <p:cBhvr additive="base">
                                        <p:cTn id="14" dur="1000" fill="hold"/>
                                        <p:tgtEl>
                                          <p:spTgt spid="27659"/>
                                        </p:tgtEl>
                                        <p:attrNameLst>
                                          <p:attrName>ppt_x</p:attrName>
                                        </p:attrNameLst>
                                      </p:cBhvr>
                                      <p:tavLst>
                                        <p:tav tm="0">
                                          <p:val>
                                            <p:strVal val="#ppt_x"/>
                                          </p:val>
                                        </p:tav>
                                        <p:tav tm="100000">
                                          <p:val>
                                            <p:strVal val="#ppt_x"/>
                                          </p:val>
                                        </p:tav>
                                      </p:tavLst>
                                    </p:anim>
                                    <p:anim calcmode="lin" valueType="num">
                                      <p:cBhvr additive="base">
                                        <p:cTn id="15" dur="1000" fill="hold"/>
                                        <p:tgtEl>
                                          <p:spTgt spid="276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1125538"/>
            <a:ext cx="346075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a:spLocks noChangeArrowheads="1"/>
          </p:cNvSpPr>
          <p:nvPr/>
        </p:nvSpPr>
        <p:spPr bwMode="auto">
          <a:xfrm>
            <a:off x="4289425" y="2238375"/>
            <a:ext cx="4503738"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2800" dirty="0"/>
              <a:t>Ultimo congresso regionale</a:t>
            </a:r>
          </a:p>
          <a:p>
            <a:pPr algn="ctr"/>
            <a:r>
              <a:rPr lang="it-IT" altLang="it-IT" sz="2800" dirty="0"/>
              <a:t>non congiunto con AMD </a:t>
            </a:r>
          </a:p>
          <a:p>
            <a:pPr algn="ctr"/>
            <a:r>
              <a:rPr lang="it-IT" altLang="it-IT" sz="1600" dirty="0"/>
              <a:t>(Prof. E </a:t>
            </a:r>
            <a:r>
              <a:rPr lang="it-IT" altLang="it-IT" sz="1600" dirty="0" err="1"/>
              <a:t>Bonora</a:t>
            </a:r>
            <a:r>
              <a:rPr lang="it-IT" altLang="it-IT" sz="1600" dirty="0"/>
              <a:t>)</a:t>
            </a:r>
          </a:p>
        </p:txBody>
      </p:sp>
      <p:sp>
        <p:nvSpPr>
          <p:cNvPr id="4100" name="CasellaDiTesto 5"/>
          <p:cNvSpPr txBox="1">
            <a:spLocks noChangeArrowheads="1"/>
          </p:cNvSpPr>
          <p:nvPr/>
        </p:nvSpPr>
        <p:spPr bwMode="auto">
          <a:xfrm>
            <a:off x="2346325" y="260350"/>
            <a:ext cx="462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3600" b="1">
                <a:solidFill>
                  <a:srgbClr val="FF0000"/>
                </a:solidFill>
              </a:rPr>
              <a:t>Doppia celebrazione</a:t>
            </a:r>
          </a:p>
        </p:txBody>
      </p:sp>
      <p:pic>
        <p:nvPicPr>
          <p:cNvPr id="29701" name="Picture 5" descr="ANd9GcTFggOa1g4mgTRsTRXoJB5udVjthCfpa_I4OEeBjrbekH8OjTuW4_mEYw">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313" y="3786188"/>
            <a:ext cx="1595437" cy="22336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Right)">
                                      <p:cBhvr>
                                        <p:cTn id="7" dur="500"/>
                                        <p:tgtEl>
                                          <p:spTgt spid="5"/>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29701"/>
                                        </p:tgtEl>
                                        <p:attrNameLst>
                                          <p:attrName>style.visibility</p:attrName>
                                        </p:attrNameLst>
                                      </p:cBhvr>
                                      <p:to>
                                        <p:strVal val="visible"/>
                                      </p:to>
                                    </p:set>
                                    <p:animEffect transition="in" filter="slide(fromBottom)">
                                      <p:cBhvr>
                                        <p:cTn id="11"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TAGLIABUE\Desktop\IMG_04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50813"/>
            <a:ext cx="869315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dissolv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2924175"/>
            <a:ext cx="8497888" cy="359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p:cNvSpPr txBox="1">
            <a:spLocks noChangeArrowheads="1"/>
          </p:cNvSpPr>
          <p:nvPr/>
        </p:nvSpPr>
        <p:spPr bwMode="auto">
          <a:xfrm>
            <a:off x="4140200" y="549275"/>
            <a:ext cx="45037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it-IT" altLang="it-IT" sz="2800" dirty="0"/>
              <a:t>23-24 novembre 2015</a:t>
            </a:r>
          </a:p>
          <a:p>
            <a:pPr algn="ctr"/>
            <a:r>
              <a:rPr lang="it-IT" altLang="it-IT" sz="2800" dirty="0" err="1"/>
              <a:t>Pollenzo</a:t>
            </a:r>
            <a:endParaRPr lang="it-IT" altLang="it-IT" sz="2800" dirty="0"/>
          </a:p>
          <a:p>
            <a:pPr algn="ctr"/>
            <a:r>
              <a:rPr lang="it-IT" altLang="it-IT" sz="2800" dirty="0"/>
              <a:t>Ultimo congresso regionale</a:t>
            </a:r>
          </a:p>
          <a:p>
            <a:pPr algn="ctr"/>
            <a:r>
              <a:rPr lang="it-IT" altLang="it-IT" sz="2800" dirty="0"/>
              <a:t>non congiunto con SID </a:t>
            </a:r>
          </a:p>
        </p:txBody>
      </p:sp>
      <p:pic>
        <p:nvPicPr>
          <p:cNvPr id="5124" name="Picture 7" descr="Immagine correl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3375"/>
            <a:ext cx="36004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to="" calcmode="lin" valueType="num">
                                      <p:cBhvr>
                                        <p:cTn id="7"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671513"/>
            <a:ext cx="2590800"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1263" y="685800"/>
            <a:ext cx="24955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2890838"/>
            <a:ext cx="258127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wheel(4)">
                                      <p:cBhvr>
                                        <p:cTn id="7"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313" y="496888"/>
            <a:ext cx="2857500" cy="600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40" y="2214563"/>
            <a:ext cx="28479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8375" y="300038"/>
            <a:ext cx="2952750" cy="625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heel(4)">
                                      <p:cBhvr>
                                        <p:cTn id="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125" y="635000"/>
            <a:ext cx="2670175"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Immagin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750" y="538163"/>
            <a:ext cx="2270125"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3"/>
          <p:cNvSpPr>
            <a:spLocks noChangeArrowheads="1"/>
          </p:cNvSpPr>
          <p:nvPr/>
        </p:nvSpPr>
        <p:spPr bwMode="auto">
          <a:xfrm>
            <a:off x="0" y="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tLang="it-IT"/>
          </a:p>
        </p:txBody>
      </p:sp>
      <p:sp>
        <p:nvSpPr>
          <p:cNvPr id="11269" name="Rectangle 5"/>
          <p:cNvSpPr>
            <a:spLocks noChangeArrowheads="1"/>
          </p:cNvSpPr>
          <p:nvPr/>
        </p:nvSpPr>
        <p:spPr bwMode="auto">
          <a:xfrm>
            <a:off x="398463" y="2384425"/>
            <a:ext cx="8494712" cy="2124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it-IT" altLang="it-IT" sz="1200" b="1">
                <a:ea typeface="Times New Roman" panose="02020603050405020304" pitchFamily="18" charset="0"/>
                <a:cs typeface="Arial" panose="020B0604020202020204" pitchFamily="34" charset="0"/>
              </a:rPr>
              <a:t>Società Italiana di Diabetologia 			Associazione Medici Diabetologi</a:t>
            </a:r>
            <a:endParaRPr lang="it-IT" altLang="it-IT" sz="600">
              <a:ea typeface="Times New Roman" panose="02020603050405020304" pitchFamily="18" charset="0"/>
              <a:cs typeface="Arial" panose="020B0604020202020204" pitchFamily="34" charset="0"/>
            </a:endParaRPr>
          </a:p>
          <a:p>
            <a:r>
              <a:rPr lang="it-IT" altLang="it-IT" sz="1200" b="1">
                <a:ea typeface="Times New Roman" panose="02020603050405020304" pitchFamily="18" charset="0"/>
                <a:cs typeface="Arial" panose="020B0604020202020204" pitchFamily="34" charset="0"/>
              </a:rPr>
              <a:t>Sezione Piemonte e Valle d’Aosta 			Sezione Piemonte e Valle d’Aosta		</a:t>
            </a:r>
            <a:endParaRPr lang="it-IT" altLang="it-IT" sz="600">
              <a:ea typeface="Times New Roman" panose="02020603050405020304" pitchFamily="18" charset="0"/>
              <a:cs typeface="Arial" panose="020B0604020202020204" pitchFamily="34" charset="0"/>
            </a:endParaRPr>
          </a:p>
          <a:p>
            <a:r>
              <a:rPr lang="it-IT" altLang="it-IT" sz="1200" b="1">
                <a:ea typeface="Times New Roman" panose="02020603050405020304" pitchFamily="18" charset="0"/>
                <a:cs typeface="Arial" panose="020B0604020202020204" pitchFamily="34" charset="0"/>
              </a:rPr>
              <a:t>                                                          </a:t>
            </a:r>
            <a:r>
              <a:rPr lang="it-IT" altLang="it-IT" sz="1200">
                <a:ea typeface="Times New Roman" panose="02020603050405020304" pitchFamily="18" charset="0"/>
                <a:cs typeface="Arial" panose="020B0604020202020204" pitchFamily="34" charset="0"/>
              </a:rPr>
              <a:t>                                                                        </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Dr.ssa Jaele Bellone                                          		Dr. ssa Anna Bogazzi (vice Presidente)	</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Dr Fabio Broglio (segretario)			Dr Marco Buschini </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Dr Alberto Bruno (tesoriere)   			Dr Alessandra Clerico			</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Dr Paolo Fornengo (Presidente eletto)              		Dr Francesco Malvicino</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Dr.ssa Paola Massucco                       			Dr.ssa Tecla Marchese </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Dr.ssa Milena Tagliabue (Presidente)	  		Dr. Alessandro Ozzello (Presidente)</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					Dr Francesco Romeo</a:t>
            </a:r>
            <a:endParaRPr lang="it-IT" altLang="it-IT" sz="600">
              <a:ea typeface="Times New Roman" panose="02020603050405020304" pitchFamily="18" charset="0"/>
              <a:cs typeface="Arial" panose="020B0604020202020204" pitchFamily="34" charset="0"/>
            </a:endParaRPr>
          </a:p>
          <a:p>
            <a:r>
              <a:rPr lang="it-IT" altLang="it-IT" sz="1200">
                <a:ea typeface="Times New Roman" panose="02020603050405020304" pitchFamily="18" charset="0"/>
                <a:cs typeface="Arial" panose="020B0604020202020204" pitchFamily="34" charset="0"/>
              </a:rPr>
              <a:t>					Dr Riccardo Fornengo</a:t>
            </a:r>
            <a:endParaRPr lang="it-IT" altLang="it-IT">
              <a:ea typeface="Times New Roman" panose="02020603050405020304" pitchFamily="18" charset="0"/>
              <a:cs typeface="Arial" panose="020B0604020202020204" pitchFamily="34" charset="0"/>
            </a:endParaRPr>
          </a:p>
        </p:txBody>
      </p:sp>
      <p:sp>
        <p:nvSpPr>
          <p:cNvPr id="2" name="Ovale 1"/>
          <p:cNvSpPr/>
          <p:nvPr/>
        </p:nvSpPr>
        <p:spPr>
          <a:xfrm>
            <a:off x="2195513" y="4818063"/>
            <a:ext cx="91440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3" name="Ovale 2"/>
          <p:cNvSpPr/>
          <p:nvPr/>
        </p:nvSpPr>
        <p:spPr>
          <a:xfrm>
            <a:off x="5795963" y="4797425"/>
            <a:ext cx="914400" cy="91440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272" name="CasellaDiTesto 3"/>
          <p:cNvSpPr txBox="1">
            <a:spLocks noChangeArrowheads="1"/>
          </p:cNvSpPr>
          <p:nvPr/>
        </p:nvSpPr>
        <p:spPr bwMode="auto">
          <a:xfrm>
            <a:off x="2339975" y="5075238"/>
            <a:ext cx="5699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165</a:t>
            </a:r>
          </a:p>
        </p:txBody>
      </p:sp>
      <p:sp>
        <p:nvSpPr>
          <p:cNvPr id="11273" name="CasellaDiTesto 4"/>
          <p:cNvSpPr txBox="1">
            <a:spLocks noChangeArrowheads="1"/>
          </p:cNvSpPr>
          <p:nvPr/>
        </p:nvSpPr>
        <p:spPr bwMode="auto">
          <a:xfrm>
            <a:off x="6075363" y="5075238"/>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81</a:t>
            </a:r>
          </a:p>
        </p:txBody>
      </p:sp>
      <p:sp>
        <p:nvSpPr>
          <p:cNvPr id="6" name="Ovale 5"/>
          <p:cNvSpPr/>
          <p:nvPr/>
        </p:nvSpPr>
        <p:spPr>
          <a:xfrm>
            <a:off x="2909888" y="4652963"/>
            <a:ext cx="3101975" cy="11303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275" name="CasellaDiTesto 6"/>
          <p:cNvSpPr txBox="1">
            <a:spLocks noChangeArrowheads="1"/>
          </p:cNvSpPr>
          <p:nvPr/>
        </p:nvSpPr>
        <p:spPr bwMode="auto">
          <a:xfrm>
            <a:off x="4346575" y="5075238"/>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a:t>94</a:t>
            </a:r>
          </a:p>
        </p:txBody>
      </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323850" y="260350"/>
            <a:ext cx="8218488" cy="2592388"/>
          </a:xfrm>
          <a:ln cap="rnd">
            <a:solidFill>
              <a:schemeClr val="tx1"/>
            </a:solidFill>
            <a:prstDash val="sysDot"/>
          </a:ln>
        </p:spPr>
        <p:txBody>
          <a:bodyPr/>
          <a:lstStyle/>
          <a:p>
            <a:pPr eaLnBrk="1" hangingPunct="1">
              <a:defRPr/>
            </a:pPr>
            <a:r>
              <a:rPr lang="it-IT" altLang="it-IT" sz="1600" b="1" u="sng" dirty="0">
                <a:effectLst>
                  <a:outerShdw blurRad="38100" dist="38100" dir="2700000" algn="tl">
                    <a:srgbClr val="C0C0C0"/>
                  </a:outerShdw>
                </a:effectLst>
              </a:rPr>
              <a:t/>
            </a:r>
            <a:br>
              <a:rPr lang="it-IT" altLang="it-IT" sz="1600" b="1" u="sng" dirty="0">
                <a:effectLst>
                  <a:outerShdw blurRad="38100" dist="38100" dir="2700000" algn="tl">
                    <a:srgbClr val="C0C0C0"/>
                  </a:outerShdw>
                </a:effectLst>
              </a:rPr>
            </a:br>
            <a:r>
              <a:rPr lang="it-IT" altLang="it-IT" sz="1600" b="1" u="sng" dirty="0">
                <a:effectLst>
                  <a:outerShdw blurRad="38100" dist="38100" dir="2700000" algn="tl">
                    <a:srgbClr val="C0C0C0"/>
                  </a:outerShdw>
                </a:effectLst>
              </a:rPr>
              <a:t>I CDR Congiunto SID- AMD Piemonte e Valle d’Aosta  </a:t>
            </a:r>
            <a:br>
              <a:rPr lang="it-IT" altLang="it-IT" sz="1600" b="1" u="sng" dirty="0">
                <a:effectLst>
                  <a:outerShdw blurRad="38100" dist="38100" dir="2700000" algn="tl">
                    <a:srgbClr val="C0C0C0"/>
                  </a:outerShdw>
                </a:effectLst>
              </a:rPr>
            </a:br>
            <a:r>
              <a:rPr lang="it-IT" altLang="it-IT" sz="1600" b="1" u="sng" dirty="0"/>
              <a:t>Torino</a:t>
            </a:r>
            <a:r>
              <a:rPr lang="it-IT" altLang="it-IT" sz="1600" u="sng" dirty="0"/>
              <a:t> </a:t>
            </a:r>
            <a:r>
              <a:rPr lang="it-IT" altLang="it-IT" sz="1600" b="1" u="sng" dirty="0"/>
              <a:t>25/06/2015</a:t>
            </a:r>
            <a:br>
              <a:rPr lang="it-IT" altLang="it-IT" sz="1600" b="1" u="sng" dirty="0"/>
            </a:br>
            <a:r>
              <a:rPr lang="it-IT" altLang="it-IT" sz="1600" b="1" u="sng" dirty="0"/>
              <a:t/>
            </a:r>
            <a:br>
              <a:rPr lang="it-IT" altLang="it-IT" sz="1600" b="1" u="sng" dirty="0"/>
            </a:br>
            <a:r>
              <a:rPr lang="it-IT" altLang="it-IT" sz="1400" dirty="0"/>
              <a:t> Luca </a:t>
            </a:r>
            <a:r>
              <a:rPr lang="it-IT" altLang="it-IT" sz="1400" dirty="0" err="1"/>
              <a:t>Richiardi</a:t>
            </a:r>
            <a:r>
              <a:rPr lang="it-IT" altLang="it-IT" sz="1400" dirty="0"/>
              <a:t> Presidente </a:t>
            </a:r>
            <a:r>
              <a:rPr lang="it-IT" altLang="it-IT" sz="1400" b="1" dirty="0"/>
              <a:t>AMD</a:t>
            </a:r>
            <a:r>
              <a:rPr lang="it-IT" altLang="it-IT" sz="1400" dirty="0"/>
              <a:t>, Alessandro </a:t>
            </a:r>
            <a:r>
              <a:rPr lang="it-IT" altLang="it-IT" sz="1400" dirty="0" err="1"/>
              <a:t>Ozzello</a:t>
            </a:r>
            <a:r>
              <a:rPr lang="it-IT" altLang="it-IT" sz="1400" dirty="0"/>
              <a:t> Vicepresidente, </a:t>
            </a:r>
            <a:br>
              <a:rPr lang="it-IT" altLang="it-IT" sz="1400" dirty="0"/>
            </a:br>
            <a:r>
              <a:rPr lang="it-IT" altLang="it-IT" sz="1400" dirty="0"/>
              <a:t>Giuseppe </a:t>
            </a:r>
            <a:r>
              <a:rPr lang="it-IT" altLang="it-IT" sz="1400" dirty="0" err="1"/>
              <a:t>Saglietti</a:t>
            </a:r>
            <a:r>
              <a:rPr lang="it-IT" altLang="it-IT" sz="1400" dirty="0"/>
              <a:t> Consigliere Assente giustificato,</a:t>
            </a:r>
            <a:br>
              <a:rPr lang="it-IT" altLang="it-IT" sz="1400" dirty="0"/>
            </a:br>
            <a:r>
              <a:rPr lang="it-IT" altLang="it-IT" sz="1400" dirty="0"/>
              <a:t> Alessandra Clerico Consigliere Assente giustificato, Enrico </a:t>
            </a:r>
            <a:r>
              <a:rPr lang="it-IT" altLang="it-IT" sz="1400" dirty="0" err="1"/>
              <a:t>Pergolizzi</a:t>
            </a:r>
            <a:r>
              <a:rPr lang="it-IT" altLang="it-IT" sz="1400" dirty="0"/>
              <a:t> Consigliere, </a:t>
            </a:r>
            <a:br>
              <a:rPr lang="it-IT" altLang="it-IT" sz="1400" dirty="0"/>
            </a:br>
            <a:r>
              <a:rPr lang="it-IT" altLang="it-IT" sz="1400" dirty="0"/>
              <a:t>Francesco Malvicino Consigliere, Francesco Romeo Consigliere, Tecla Marchese Segretario</a:t>
            </a:r>
            <a:br>
              <a:rPr lang="it-IT" altLang="it-IT" sz="1400" dirty="0"/>
            </a:br>
            <a:r>
              <a:rPr lang="it-IT" altLang="it-IT" sz="1400" dirty="0"/>
              <a:t/>
            </a:r>
            <a:br>
              <a:rPr lang="it-IT" altLang="it-IT" sz="1400" dirty="0"/>
            </a:br>
            <a:r>
              <a:rPr lang="it-IT" altLang="it-IT" sz="1400" dirty="0"/>
              <a:t>Milena </a:t>
            </a:r>
            <a:r>
              <a:rPr lang="it-IT" altLang="it-IT" sz="1400" dirty="0" err="1"/>
              <a:t>Tagliabue</a:t>
            </a:r>
            <a:r>
              <a:rPr lang="it-IT" altLang="it-IT" sz="1400" dirty="0"/>
              <a:t> Presidente </a:t>
            </a:r>
            <a:r>
              <a:rPr lang="it-IT" altLang="it-IT" sz="1400" b="1" dirty="0"/>
              <a:t>SID</a:t>
            </a:r>
            <a:r>
              <a:rPr lang="it-IT" altLang="it-IT" sz="1400" dirty="0"/>
              <a:t>, </a:t>
            </a:r>
            <a:r>
              <a:rPr lang="it-IT" altLang="it-IT" sz="1400" dirty="0" err="1"/>
              <a:t>Jaele</a:t>
            </a:r>
            <a:r>
              <a:rPr lang="it-IT" altLang="it-IT" sz="1400" dirty="0"/>
              <a:t> Bellone Consigliere, Paola </a:t>
            </a:r>
            <a:r>
              <a:rPr lang="it-IT" altLang="it-IT" sz="1400" dirty="0" err="1"/>
              <a:t>Massucco</a:t>
            </a:r>
            <a:r>
              <a:rPr lang="it-IT" altLang="it-IT" sz="1400" dirty="0"/>
              <a:t> Consigliere, </a:t>
            </a:r>
            <a:br>
              <a:rPr lang="it-IT" altLang="it-IT" sz="1400" dirty="0"/>
            </a:br>
            <a:r>
              <a:rPr lang="it-IT" altLang="it-IT" sz="1400" dirty="0"/>
              <a:t>Giuseppe De Corrado Consigliere, Paolo </a:t>
            </a:r>
            <a:r>
              <a:rPr lang="it-IT" altLang="it-IT" sz="1400" dirty="0" err="1"/>
              <a:t>Fornengo</a:t>
            </a:r>
            <a:r>
              <a:rPr lang="it-IT" altLang="it-IT" sz="1400" dirty="0"/>
              <a:t> Presidente Eletto Assente giustificato, </a:t>
            </a:r>
            <a:br>
              <a:rPr lang="it-IT" altLang="it-IT" sz="1400" dirty="0"/>
            </a:br>
            <a:r>
              <a:rPr lang="it-IT" altLang="it-IT" sz="1400" dirty="0"/>
              <a:t>Fabio Broglio Segretario Assente giustificato, Alberto Bruno Tesoriere Assente giustificato</a:t>
            </a:r>
            <a:br>
              <a:rPr lang="it-IT" altLang="it-IT" sz="1400" dirty="0"/>
            </a:br>
            <a:endParaRPr lang="it-IT" altLang="it-IT" sz="1400" dirty="0"/>
          </a:p>
        </p:txBody>
      </p:sp>
      <p:sp>
        <p:nvSpPr>
          <p:cNvPr id="38915" name="Rectangle 3"/>
          <p:cNvSpPr>
            <a:spLocks noGrp="1" noChangeArrowheads="1"/>
          </p:cNvSpPr>
          <p:nvPr>
            <p:ph type="body" idx="1"/>
          </p:nvPr>
        </p:nvSpPr>
        <p:spPr>
          <a:xfrm>
            <a:off x="457200" y="3646488"/>
            <a:ext cx="8229600" cy="2085975"/>
          </a:xfrm>
        </p:spPr>
        <p:txBody>
          <a:bodyPr/>
          <a:lstStyle/>
          <a:p>
            <a:pPr eaLnBrk="1" hangingPunct="1">
              <a:lnSpc>
                <a:spcPct val="80000"/>
              </a:lnSpc>
            </a:pPr>
            <a:r>
              <a:rPr lang="it-IT" altLang="it-IT" sz="1400" dirty="0"/>
              <a:t>1- Glucometri- Gara </a:t>
            </a:r>
            <a:r>
              <a:rPr lang="it-IT" altLang="it-IT" sz="1400" dirty="0" err="1"/>
              <a:t>Consip</a:t>
            </a:r>
            <a:endParaRPr lang="it-IT" altLang="it-IT" sz="1400" dirty="0"/>
          </a:p>
          <a:p>
            <a:pPr eaLnBrk="1" hangingPunct="1">
              <a:lnSpc>
                <a:spcPct val="80000"/>
              </a:lnSpc>
            </a:pPr>
            <a:r>
              <a:rPr lang="it-IT" altLang="it-IT" sz="1400" dirty="0"/>
              <a:t>2- Convegno 2016, attività in comune</a:t>
            </a:r>
          </a:p>
          <a:p>
            <a:pPr eaLnBrk="1" hangingPunct="1">
              <a:lnSpc>
                <a:spcPct val="80000"/>
              </a:lnSpc>
            </a:pPr>
            <a:r>
              <a:rPr lang="it-IT" altLang="it-IT" sz="1400" dirty="0"/>
              <a:t>3- Rapporti con le Aziende</a:t>
            </a:r>
          </a:p>
          <a:p>
            <a:pPr eaLnBrk="1" hangingPunct="1">
              <a:lnSpc>
                <a:spcPct val="80000"/>
              </a:lnSpc>
            </a:pPr>
            <a:r>
              <a:rPr lang="it-IT" altLang="it-IT" sz="1400" dirty="0"/>
              <a:t>4- Varie ed eventuali</a:t>
            </a:r>
          </a:p>
          <a:p>
            <a:pPr eaLnBrk="1" hangingPunct="1">
              <a:lnSpc>
                <a:spcPct val="80000"/>
              </a:lnSpc>
            </a:pPr>
            <a:endParaRPr lang="it-IT" altLang="it-IT" sz="1400" b="1" dirty="0"/>
          </a:p>
          <a:p>
            <a:pPr eaLnBrk="1" hangingPunct="1">
              <a:lnSpc>
                <a:spcPct val="80000"/>
              </a:lnSpc>
              <a:buFontTx/>
              <a:buNone/>
            </a:pPr>
            <a:endParaRPr lang="it-IT" altLang="it-IT" sz="1400" b="1" dirty="0"/>
          </a:p>
          <a:p>
            <a:pPr eaLnBrk="1" hangingPunct="1">
              <a:lnSpc>
                <a:spcPct val="80000"/>
              </a:lnSpc>
            </a:pPr>
            <a:r>
              <a:rPr lang="it-IT" altLang="it-IT" sz="800" b="1" dirty="0"/>
              <a:t>Punto 1: </a:t>
            </a:r>
            <a:r>
              <a:rPr lang="it-IT" altLang="it-IT" sz="800" dirty="0"/>
              <a:t>si è discusso sugli sviluppi regionali della Gara </a:t>
            </a:r>
            <a:r>
              <a:rPr lang="it-IT" altLang="it-IT" sz="800" dirty="0" err="1"/>
              <a:t>Consip</a:t>
            </a:r>
            <a:r>
              <a:rPr lang="it-IT" altLang="it-IT" sz="800" dirty="0"/>
              <a:t>. Si è deciso di redigere un </a:t>
            </a:r>
            <a:r>
              <a:rPr lang="it-IT" altLang="it-IT" sz="800" b="1" dirty="0"/>
              <a:t>documento congiunto SID-AMD</a:t>
            </a:r>
            <a:r>
              <a:rPr lang="it-IT" altLang="it-IT" sz="800" dirty="0"/>
              <a:t> che verrà proposto alla Commissione  </a:t>
            </a:r>
            <a:r>
              <a:rPr lang="it-IT" altLang="it-IT" sz="800" dirty="0" err="1"/>
              <a:t>Diabetologica</a:t>
            </a:r>
            <a:r>
              <a:rPr lang="it-IT" altLang="it-IT" sz="800" dirty="0"/>
              <a:t> Regionale, non appena saranno chiare le posizioni della Regione. </a:t>
            </a:r>
          </a:p>
          <a:p>
            <a:pPr eaLnBrk="1" hangingPunct="1">
              <a:lnSpc>
                <a:spcPct val="80000"/>
              </a:lnSpc>
              <a:buFontTx/>
              <a:buNone/>
            </a:pPr>
            <a:r>
              <a:rPr lang="it-IT" altLang="it-IT" sz="800" dirty="0"/>
              <a:t>     	 Si è deciso di inviare a tutti i soci piemontesi il link per aderire ad un’iniziativa ADIGI per la   raccolta firme contro il monopolio dei  dispositivi per </a:t>
            </a:r>
            <a:r>
              <a:rPr lang="it-IT" altLang="it-IT" sz="800" dirty="0" err="1"/>
              <a:t>A.D.G.</a:t>
            </a:r>
            <a:endParaRPr lang="it-IT" altLang="it-IT" sz="800" dirty="0"/>
          </a:p>
          <a:p>
            <a:pPr eaLnBrk="1" hangingPunct="1">
              <a:lnSpc>
                <a:spcPct val="80000"/>
              </a:lnSpc>
              <a:buFontTx/>
              <a:buNone/>
            </a:pPr>
            <a:r>
              <a:rPr lang="it-IT" altLang="it-IT" sz="800" dirty="0">
                <a:solidFill>
                  <a:srgbClr val="000000"/>
                </a:solidFill>
              </a:rPr>
              <a:t>	2. “</a:t>
            </a:r>
            <a:r>
              <a:rPr lang="it-IT" altLang="it-IT" sz="800" b="1" dirty="0">
                <a:solidFill>
                  <a:srgbClr val="000000"/>
                </a:solidFill>
              </a:rPr>
              <a:t>Congresso Regionale Congiunto 2016”</a:t>
            </a:r>
            <a:r>
              <a:rPr lang="it-IT" altLang="it-IT" sz="800" dirty="0">
                <a:solidFill>
                  <a:srgbClr val="000000"/>
                </a:solidFill>
              </a:rPr>
              <a:t>: si è concordato di effettuare il Congresso in un periodo intermedio alle attuali date, individuando il mese di </a:t>
            </a:r>
            <a:r>
              <a:rPr lang="it-IT" altLang="it-IT" sz="800" b="1" i="1" dirty="0">
                <a:solidFill>
                  <a:srgbClr val="000000"/>
                </a:solidFill>
              </a:rPr>
              <a:t>Ottobre</a:t>
            </a:r>
            <a:r>
              <a:rPr lang="it-IT" altLang="it-IT" sz="800" dirty="0">
                <a:solidFill>
                  <a:srgbClr val="000000"/>
                </a:solidFill>
              </a:rPr>
              <a:t>, e più precisamente nella seconda metà del mese, il periodo ideale. Come sede è condivisa la scelta di restare in </a:t>
            </a:r>
            <a:r>
              <a:rPr lang="it-IT" altLang="it-IT" sz="800" b="1" i="1" dirty="0">
                <a:solidFill>
                  <a:srgbClr val="000000"/>
                </a:solidFill>
              </a:rPr>
              <a:t>Torino</a:t>
            </a:r>
            <a:r>
              <a:rPr lang="it-IT" altLang="it-IT" sz="800" dirty="0">
                <a:solidFill>
                  <a:srgbClr val="000000"/>
                </a:solidFill>
              </a:rPr>
              <a:t>, perché presenterebbe numerosi vantaggi logistici. Sarà un </a:t>
            </a:r>
            <a:r>
              <a:rPr lang="it-IT" altLang="it-IT" sz="800" b="1" i="1" dirty="0">
                <a:solidFill>
                  <a:srgbClr val="000000"/>
                </a:solidFill>
              </a:rPr>
              <a:t>Convegno Residenziale di due giorni</a:t>
            </a:r>
            <a:r>
              <a:rPr lang="it-IT" altLang="it-IT" sz="800" dirty="0">
                <a:solidFill>
                  <a:srgbClr val="000000"/>
                </a:solidFill>
              </a:rPr>
              <a:t>, mantenendo la presenza degli Operatori Sanitari. Per mantenere la specificità delle due Società Scientifiche, </a:t>
            </a:r>
            <a:r>
              <a:rPr lang="it-IT" altLang="it-IT" sz="800" b="1" i="1" dirty="0">
                <a:solidFill>
                  <a:srgbClr val="000000"/>
                </a:solidFill>
              </a:rPr>
              <a:t>una giornata sarà organizzata prevalentemente da SID e l’altra da AMD.</a:t>
            </a:r>
            <a:endParaRPr lang="it-IT" altLang="it-IT" sz="800" b="1" dirty="0"/>
          </a:p>
        </p:txBody>
      </p:sp>
      <p:pic>
        <p:nvPicPr>
          <p:cNvPr id="1229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288" y="692150"/>
            <a:ext cx="1079500"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Immagin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313" y="692150"/>
            <a:ext cx="887412"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8" descr="Image result for gufo bianco torino">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7050" y="2924175"/>
            <a:ext cx="2001838" cy="200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538" y="3387725"/>
            <a:ext cx="1617662"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38915">
                                            <p:txEl>
                                              <p:pRg st="6" end="6"/>
                                            </p:txEl>
                                          </p:spTgt>
                                        </p:tgtEl>
                                        <p:attrNameLst>
                                          <p:attrName>style.visibility</p:attrName>
                                        </p:attrNameLst>
                                      </p:cBhvr>
                                      <p:to>
                                        <p:strVal val="visible"/>
                                      </p:to>
                                    </p:set>
                                    <p:anim to="" calcmode="lin" valueType="num">
                                      <p:cBhvr>
                                        <p:cTn id="7" dur="1" fill="hold"/>
                                        <p:tgtEl>
                                          <p:spTgt spid="38915">
                                            <p:txEl>
                                              <p:pRg st="6" end="6"/>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8915">
                                            <p:txEl>
                                              <p:pRg st="7" end="7"/>
                                            </p:txEl>
                                          </p:spTgt>
                                        </p:tgtEl>
                                        <p:attrNameLst>
                                          <p:attrName>style.visibility</p:attrName>
                                        </p:attrNameLst>
                                      </p:cBhvr>
                                      <p:to>
                                        <p:strVal val="visible"/>
                                      </p:to>
                                    </p:set>
                                    <p:anim to="" calcmode="lin" valueType="num">
                                      <p:cBhvr>
                                        <p:cTn id="10" dur="1" fill="hold"/>
                                        <p:tgtEl>
                                          <p:spTgt spid="38915">
                                            <p:txEl>
                                              <p:pRg st="7" end="7"/>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38915">
                                            <p:txEl>
                                              <p:pRg st="8" end="8"/>
                                            </p:txEl>
                                          </p:spTgt>
                                        </p:tgtEl>
                                        <p:attrNameLst>
                                          <p:attrName>style.visibility</p:attrName>
                                        </p:attrNameLst>
                                      </p:cBhvr>
                                      <p:to>
                                        <p:strVal val="visible"/>
                                      </p:to>
                                    </p:set>
                                    <p:anim to="" calcmode="lin" valueType="num">
                                      <p:cBhvr>
                                        <p:cTn id="13" dur="1" fill="hold"/>
                                        <p:tgtEl>
                                          <p:spTgt spid="38915">
                                            <p:txEl>
                                              <p:pRg st="8" end="8"/>
                                            </p:txEl>
                                          </p:spTgt>
                                        </p:tgtEl>
                                        <p:attrNameLst>
                                          <p:attrName/>
                                        </p:attrNameLst>
                                      </p:cBhvr>
                                    </p:anim>
                                  </p:childTnLst>
                                </p:cTn>
                              </p:par>
                            </p:childTnLst>
                          </p:cTn>
                        </p:par>
                        <p:par>
                          <p:cTn id="14" fill="hold" nodeType="afterGroup">
                            <p:stCondLst>
                              <p:cond delay="0"/>
                            </p:stCondLst>
                            <p:childTnLst>
                              <p:par>
                                <p:cTn id="15" presetID="55" presetClass="entr" presetSubtype="0" fill="hold" nodeType="afterEffect">
                                  <p:stCondLst>
                                    <p:cond delay="0"/>
                                  </p:stCondLst>
                                  <p:childTnLst>
                                    <p:set>
                                      <p:cBhvr>
                                        <p:cTn id="16" dur="1" fill="hold">
                                          <p:stCondLst>
                                            <p:cond delay="0"/>
                                          </p:stCondLst>
                                        </p:cTn>
                                        <p:tgtEl>
                                          <p:spTgt spid="38920"/>
                                        </p:tgtEl>
                                        <p:attrNameLst>
                                          <p:attrName>style.visibility</p:attrName>
                                        </p:attrNameLst>
                                      </p:cBhvr>
                                      <p:to>
                                        <p:strVal val="visible"/>
                                      </p:to>
                                    </p:set>
                                    <p:anim calcmode="lin" valueType="num">
                                      <p:cBhvr>
                                        <p:cTn id="17" dur="1000" fill="hold"/>
                                        <p:tgtEl>
                                          <p:spTgt spid="38920"/>
                                        </p:tgtEl>
                                        <p:attrNameLst>
                                          <p:attrName>ppt_w</p:attrName>
                                        </p:attrNameLst>
                                      </p:cBhvr>
                                      <p:tavLst>
                                        <p:tav tm="0">
                                          <p:val>
                                            <p:strVal val="#ppt_w*0.70"/>
                                          </p:val>
                                        </p:tav>
                                        <p:tav tm="100000">
                                          <p:val>
                                            <p:strVal val="#ppt_w"/>
                                          </p:val>
                                        </p:tav>
                                      </p:tavLst>
                                    </p:anim>
                                    <p:anim calcmode="lin" valueType="num">
                                      <p:cBhvr>
                                        <p:cTn id="18" dur="1000" fill="hold"/>
                                        <p:tgtEl>
                                          <p:spTgt spid="38920"/>
                                        </p:tgtEl>
                                        <p:attrNameLst>
                                          <p:attrName>ppt_h</p:attrName>
                                        </p:attrNameLst>
                                      </p:cBhvr>
                                      <p:tavLst>
                                        <p:tav tm="0">
                                          <p:val>
                                            <p:strVal val="#ppt_h"/>
                                          </p:val>
                                        </p:tav>
                                        <p:tav tm="100000">
                                          <p:val>
                                            <p:strVal val="#ppt_h"/>
                                          </p:val>
                                        </p:tav>
                                      </p:tavLst>
                                    </p:anim>
                                    <p:animEffect transition="in" filter="fade">
                                      <p:cBhvr>
                                        <p:cTn id="19" dur="1000"/>
                                        <p:tgtEl>
                                          <p:spTgt spid="389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923</TotalTime>
  <Words>627</Words>
  <Application>Microsoft Office PowerPoint</Application>
  <PresentationFormat>Presentazione su schermo (4:3)</PresentationFormat>
  <Paragraphs>102</Paragraphs>
  <Slides>27</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27</vt:i4>
      </vt:variant>
    </vt:vector>
  </HeadingPairs>
  <TitlesOfParts>
    <vt:vector size="32" baseType="lpstr">
      <vt:lpstr>Arial</vt:lpstr>
      <vt:lpstr>MS PGothic</vt:lpstr>
      <vt:lpstr>Comic Sans MS</vt:lpstr>
      <vt:lpstr>Times New Roman</vt:lpstr>
      <vt:lpstr>Struttura predefinita</vt:lpstr>
      <vt:lpstr>Congressi SID - AMD Piemonte e Valle d’Aosta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I CDR Congiunto SID- AMD Piemonte e Valle d’Aosta   Torino 25/06/2015   Luca Richiardi Presidente AMD, Alessandro Ozzello Vicepresidente,  Giuseppe Saglietti Consigliere Assente giustificato,  Alessandra Clerico Consigliere Assente giustificato, Enrico Pergolizzi Consigliere,  Francesco Malvicino Consigliere, Francesco Romeo Consigliere, Tecla Marchese Segretario  Milena Tagliabue Presidente SID, Jaele Bellone Consigliere, Paola Massucco Consigliere,  Giuseppe De Corrado Consigliere, Paolo Fornengo Presidente Eletto Assente giustificato,  Fabio Broglio Segretario Assente giustificato, Alberto Bruno Tesoriere Assente giustificato </vt:lpstr>
      <vt:lpstr>CDR Congiunto SID- AMD Piemonte e Valle d’Aosta del 16/02/2016 - Torino   </vt:lpstr>
      <vt:lpstr>Presentazione standard di PowerPoint</vt:lpstr>
      <vt:lpstr>Documenti Congiunti SID - AMD Piemonte e Valle d’Aosta</vt:lpstr>
      <vt:lpstr>Documenti Congiunti SID - AMD Piemonte e Valle d’Aosta</vt:lpstr>
      <vt:lpstr>Documenti Congiunti SID - AMD Piemonte e Valle d’Aosta</vt:lpstr>
      <vt:lpstr>Presentazione standard di PowerPoint</vt:lpstr>
      <vt:lpstr>Documenti Congiunti SID - AMD Piemonte e Valle d’Aosta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Dipartimento di Discipline Medico-Chirurgiche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Milena Paola Tagliabue</cp:lastModifiedBy>
  <cp:revision>63</cp:revision>
  <dcterms:created xsi:type="dcterms:W3CDTF">2015-06-02T11:31:05Z</dcterms:created>
  <dcterms:modified xsi:type="dcterms:W3CDTF">2016-12-15T17:50:21Z</dcterms:modified>
</cp:coreProperties>
</file>