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8" r:id="rId3"/>
    <p:sldId id="259" r:id="rId4"/>
    <p:sldId id="261" r:id="rId5"/>
    <p:sldId id="260" r:id="rId6"/>
    <p:sldId id="262" r:id="rId7"/>
    <p:sldId id="263" r:id="rId8"/>
    <p:sldId id="264" r:id="rId9"/>
    <p:sldId id="265" r:id="rId10"/>
    <p:sldId id="282" r:id="rId11"/>
    <p:sldId id="283" r:id="rId12"/>
    <p:sldId id="284" r:id="rId13"/>
    <p:sldId id="286" r:id="rId14"/>
    <p:sldId id="287" r:id="rId15"/>
    <p:sldId id="288" r:id="rId16"/>
    <p:sldId id="268" r:id="rId17"/>
    <p:sldId id="269" r:id="rId18"/>
    <p:sldId id="270" r:id="rId19"/>
    <p:sldId id="271" r:id="rId20"/>
    <p:sldId id="272" r:id="rId21"/>
    <p:sldId id="273" r:id="rId22"/>
    <p:sldId id="274" r:id="rId23"/>
    <p:sldId id="275" r:id="rId24"/>
    <p:sldId id="293" r:id="rId25"/>
    <p:sldId id="276" r:id="rId26"/>
    <p:sldId id="289" r:id="rId27"/>
    <p:sldId id="277" r:id="rId28"/>
    <p:sldId id="290" r:id="rId29"/>
    <p:sldId id="291" r:id="rId30"/>
    <p:sldId id="310" r:id="rId31"/>
    <p:sldId id="292" r:id="rId32"/>
    <p:sldId id="278" r:id="rId33"/>
    <p:sldId id="294" r:id="rId34"/>
    <p:sldId id="295" r:id="rId35"/>
    <p:sldId id="296" r:id="rId36"/>
    <p:sldId id="297" r:id="rId37"/>
    <p:sldId id="298" r:id="rId38"/>
    <p:sldId id="299" r:id="rId39"/>
    <p:sldId id="300" r:id="rId40"/>
    <p:sldId id="301" r:id="rId41"/>
    <p:sldId id="279" r:id="rId42"/>
    <p:sldId id="302" r:id="rId43"/>
    <p:sldId id="303" r:id="rId44"/>
    <p:sldId id="304" r:id="rId45"/>
    <p:sldId id="280" r:id="rId46"/>
    <p:sldId id="305" r:id="rId47"/>
    <p:sldId id="306" r:id="rId48"/>
    <p:sldId id="307" r:id="rId49"/>
    <p:sldId id="281" r:id="rId50"/>
    <p:sldId id="308" r:id="rId51"/>
    <p:sldId id="309" r:id="rId52"/>
    <p:sldId id="257"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6C8B8-B7B9-4DCB-9D3E-1B49811CEAB8}" type="datetimeFigureOut">
              <a:rPr lang="it-IT" smtClean="0"/>
              <a:t>30/11/2016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9E2A1-3310-4A31-970E-10839AE2FD51}" type="slidenum">
              <a:rPr lang="it-IT" smtClean="0"/>
              <a:t>‹N›</a:t>
            </a:fld>
            <a:endParaRPr lang="it-IT"/>
          </a:p>
        </p:txBody>
      </p:sp>
    </p:spTree>
    <p:extLst>
      <p:ext uri="{BB962C8B-B14F-4D97-AF65-F5344CB8AC3E}">
        <p14:creationId xmlns:p14="http://schemas.microsoft.com/office/powerpoint/2010/main" val="92546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A79E2A1-3310-4A31-970E-10839AE2FD51}" type="slidenum">
              <a:rPr lang="it-IT" smtClean="0"/>
              <a:t>49</a:t>
            </a:fld>
            <a:endParaRPr lang="it-IT"/>
          </a:p>
        </p:txBody>
      </p:sp>
    </p:spTree>
    <p:extLst>
      <p:ext uri="{BB962C8B-B14F-4D97-AF65-F5344CB8AC3E}">
        <p14:creationId xmlns:p14="http://schemas.microsoft.com/office/powerpoint/2010/main" val="1325610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A6FC29C-458D-4CFF-A562-284E7A208D69}" type="datetimeFigureOut">
              <a:rPr lang="it-IT" smtClean="0"/>
              <a:t>30/11/2016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BD59C1-C555-411D-9950-8FB03DDBAE51}" type="slidenum">
              <a:rPr lang="it-IT" smtClean="0"/>
              <a:t>‹N›</a:t>
            </a:fld>
            <a:endParaRPr lang="it-IT"/>
          </a:p>
        </p:txBody>
      </p:sp>
    </p:spTree>
    <p:extLst>
      <p:ext uri="{BB962C8B-B14F-4D97-AF65-F5344CB8AC3E}">
        <p14:creationId xmlns:p14="http://schemas.microsoft.com/office/powerpoint/2010/main" val="293617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A6FC29C-458D-4CFF-A562-284E7A208D69}" type="datetimeFigureOut">
              <a:rPr lang="it-IT" smtClean="0"/>
              <a:t>30/11/2016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BD59C1-C555-411D-9950-8FB03DDBAE51}" type="slidenum">
              <a:rPr lang="it-IT" smtClean="0"/>
              <a:t>‹N›</a:t>
            </a:fld>
            <a:endParaRPr lang="it-IT"/>
          </a:p>
        </p:txBody>
      </p:sp>
    </p:spTree>
    <p:extLst>
      <p:ext uri="{BB962C8B-B14F-4D97-AF65-F5344CB8AC3E}">
        <p14:creationId xmlns:p14="http://schemas.microsoft.com/office/powerpoint/2010/main" val="232102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A6FC29C-458D-4CFF-A562-284E7A208D69}" type="datetimeFigureOut">
              <a:rPr lang="it-IT" smtClean="0"/>
              <a:t>30/11/2016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BD59C1-C555-411D-9950-8FB03DDBAE51}" type="slidenum">
              <a:rPr lang="it-IT" smtClean="0"/>
              <a:t>‹N›</a:t>
            </a:fld>
            <a:endParaRPr lang="it-IT"/>
          </a:p>
        </p:txBody>
      </p:sp>
    </p:spTree>
    <p:extLst>
      <p:ext uri="{BB962C8B-B14F-4D97-AF65-F5344CB8AC3E}">
        <p14:creationId xmlns:p14="http://schemas.microsoft.com/office/powerpoint/2010/main" val="600805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A6FC29C-458D-4CFF-A562-284E7A208D69}" type="datetimeFigureOut">
              <a:rPr lang="it-IT" smtClean="0"/>
              <a:t>30/11/2016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BD59C1-C555-411D-9950-8FB03DDBAE51}" type="slidenum">
              <a:rPr lang="it-IT" smtClean="0"/>
              <a:t>‹N›</a:t>
            </a:fld>
            <a:endParaRPr lang="it-IT"/>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71702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A6FC29C-458D-4CFF-A562-284E7A208D69}" type="datetimeFigureOut">
              <a:rPr lang="it-IT" smtClean="0"/>
              <a:t>30/11/2016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BD59C1-C555-411D-9950-8FB03DDBAE51}" type="slidenum">
              <a:rPr lang="it-IT" smtClean="0"/>
              <a:t>‹N›</a:t>
            </a:fld>
            <a:endParaRPr lang="it-IT"/>
          </a:p>
        </p:txBody>
      </p:sp>
    </p:spTree>
    <p:extLst>
      <p:ext uri="{BB962C8B-B14F-4D97-AF65-F5344CB8AC3E}">
        <p14:creationId xmlns:p14="http://schemas.microsoft.com/office/powerpoint/2010/main" val="1185639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7A6FC29C-458D-4CFF-A562-284E7A208D69}" type="datetimeFigureOut">
              <a:rPr lang="it-IT" smtClean="0"/>
              <a:t>30/11/2016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7BD59C1-C555-411D-9950-8FB03DDBAE51}" type="slidenum">
              <a:rPr lang="it-IT" smtClean="0"/>
              <a:t>‹N›</a:t>
            </a:fld>
            <a:endParaRPr lang="it-IT"/>
          </a:p>
        </p:txBody>
      </p:sp>
    </p:spTree>
    <p:extLst>
      <p:ext uri="{BB962C8B-B14F-4D97-AF65-F5344CB8AC3E}">
        <p14:creationId xmlns:p14="http://schemas.microsoft.com/office/powerpoint/2010/main" val="3150624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7A6FC29C-458D-4CFF-A562-284E7A208D69}" type="datetimeFigureOut">
              <a:rPr lang="it-IT" smtClean="0"/>
              <a:t>30/11/2016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7BD59C1-C555-411D-9950-8FB03DDBAE51}" type="slidenum">
              <a:rPr lang="it-IT" smtClean="0"/>
              <a:t>‹N›</a:t>
            </a:fld>
            <a:endParaRPr lang="it-IT"/>
          </a:p>
        </p:txBody>
      </p:sp>
    </p:spTree>
    <p:extLst>
      <p:ext uri="{BB962C8B-B14F-4D97-AF65-F5344CB8AC3E}">
        <p14:creationId xmlns:p14="http://schemas.microsoft.com/office/powerpoint/2010/main" val="2209200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A6FC29C-458D-4CFF-A562-284E7A208D69}" type="datetimeFigureOut">
              <a:rPr lang="it-IT" smtClean="0"/>
              <a:t>30/11/2016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BD59C1-C555-411D-9950-8FB03DDBAE51}" type="slidenum">
              <a:rPr lang="it-IT" smtClean="0"/>
              <a:t>‹N›</a:t>
            </a:fld>
            <a:endParaRPr lang="it-IT"/>
          </a:p>
        </p:txBody>
      </p:sp>
    </p:spTree>
    <p:extLst>
      <p:ext uri="{BB962C8B-B14F-4D97-AF65-F5344CB8AC3E}">
        <p14:creationId xmlns:p14="http://schemas.microsoft.com/office/powerpoint/2010/main" val="1802378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A6FC29C-458D-4CFF-A562-284E7A208D69}" type="datetimeFigureOut">
              <a:rPr lang="it-IT" smtClean="0"/>
              <a:t>30/11/2016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BD59C1-C555-411D-9950-8FB03DDBAE51}" type="slidenum">
              <a:rPr lang="it-IT" smtClean="0"/>
              <a:t>‹N›</a:t>
            </a:fld>
            <a:endParaRPr lang="it-IT"/>
          </a:p>
        </p:txBody>
      </p:sp>
    </p:spTree>
    <p:extLst>
      <p:ext uri="{BB962C8B-B14F-4D97-AF65-F5344CB8AC3E}">
        <p14:creationId xmlns:p14="http://schemas.microsoft.com/office/powerpoint/2010/main" val="1002132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A6FC29C-458D-4CFF-A562-284E7A208D69}" type="datetimeFigureOut">
              <a:rPr lang="it-IT" smtClean="0"/>
              <a:t>30/11/2016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BD59C1-C555-411D-9950-8FB03DDBAE51}" type="slidenum">
              <a:rPr lang="it-IT" smtClean="0"/>
              <a:t>‹N›</a:t>
            </a:fld>
            <a:endParaRPr lang="it-IT"/>
          </a:p>
        </p:txBody>
      </p:sp>
    </p:spTree>
    <p:extLst>
      <p:ext uri="{BB962C8B-B14F-4D97-AF65-F5344CB8AC3E}">
        <p14:creationId xmlns:p14="http://schemas.microsoft.com/office/powerpoint/2010/main" val="423577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A6FC29C-458D-4CFF-A562-284E7A208D69}" type="datetimeFigureOut">
              <a:rPr lang="it-IT" smtClean="0"/>
              <a:t>30/11/2016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BD59C1-C555-411D-9950-8FB03DDBAE51}" type="slidenum">
              <a:rPr lang="it-IT" smtClean="0"/>
              <a:t>‹N›</a:t>
            </a:fld>
            <a:endParaRPr lang="it-IT"/>
          </a:p>
        </p:txBody>
      </p:sp>
    </p:spTree>
    <p:extLst>
      <p:ext uri="{BB962C8B-B14F-4D97-AF65-F5344CB8AC3E}">
        <p14:creationId xmlns:p14="http://schemas.microsoft.com/office/powerpoint/2010/main" val="4250132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A6FC29C-458D-4CFF-A562-284E7A208D69}" type="datetimeFigureOut">
              <a:rPr lang="it-IT" smtClean="0"/>
              <a:t>30/11/2016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BD59C1-C555-411D-9950-8FB03DDBAE51}" type="slidenum">
              <a:rPr lang="it-IT" smtClean="0"/>
              <a:t>‹N›</a:t>
            </a:fld>
            <a:endParaRPr lang="it-IT"/>
          </a:p>
        </p:txBody>
      </p:sp>
    </p:spTree>
    <p:extLst>
      <p:ext uri="{BB962C8B-B14F-4D97-AF65-F5344CB8AC3E}">
        <p14:creationId xmlns:p14="http://schemas.microsoft.com/office/powerpoint/2010/main" val="319473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A6FC29C-458D-4CFF-A562-284E7A208D69}" type="datetimeFigureOut">
              <a:rPr lang="it-IT" smtClean="0"/>
              <a:t>30/11/2016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7BD59C1-C555-411D-9950-8FB03DDBAE51}" type="slidenum">
              <a:rPr lang="it-IT" smtClean="0"/>
              <a:t>‹N›</a:t>
            </a:fld>
            <a:endParaRPr lang="it-IT"/>
          </a:p>
        </p:txBody>
      </p:sp>
    </p:spTree>
    <p:extLst>
      <p:ext uri="{BB962C8B-B14F-4D97-AF65-F5344CB8AC3E}">
        <p14:creationId xmlns:p14="http://schemas.microsoft.com/office/powerpoint/2010/main" val="256103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7A6FC29C-458D-4CFF-A562-284E7A208D69}" type="datetimeFigureOut">
              <a:rPr lang="it-IT" smtClean="0"/>
              <a:t>30/11/2016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7BD59C1-C555-411D-9950-8FB03DDBAE51}" type="slidenum">
              <a:rPr lang="it-IT" smtClean="0"/>
              <a:t>‹N›</a:t>
            </a:fld>
            <a:endParaRPr lang="it-IT"/>
          </a:p>
        </p:txBody>
      </p:sp>
    </p:spTree>
    <p:extLst>
      <p:ext uri="{BB962C8B-B14F-4D97-AF65-F5344CB8AC3E}">
        <p14:creationId xmlns:p14="http://schemas.microsoft.com/office/powerpoint/2010/main" val="343011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A6FC29C-458D-4CFF-A562-284E7A208D69}" type="datetimeFigureOut">
              <a:rPr lang="it-IT" smtClean="0"/>
              <a:t>30/11/2016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7BD59C1-C555-411D-9950-8FB03DDBAE51}" type="slidenum">
              <a:rPr lang="it-IT" smtClean="0"/>
              <a:t>‹N›</a:t>
            </a:fld>
            <a:endParaRPr lang="it-IT"/>
          </a:p>
        </p:txBody>
      </p:sp>
    </p:spTree>
    <p:extLst>
      <p:ext uri="{BB962C8B-B14F-4D97-AF65-F5344CB8AC3E}">
        <p14:creationId xmlns:p14="http://schemas.microsoft.com/office/powerpoint/2010/main" val="323303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A6FC29C-458D-4CFF-A562-284E7A208D69}" type="datetimeFigureOut">
              <a:rPr lang="it-IT" smtClean="0"/>
              <a:t>30/11/2016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BD59C1-C555-411D-9950-8FB03DDBAE51}" type="slidenum">
              <a:rPr lang="it-IT" smtClean="0"/>
              <a:t>‹N›</a:t>
            </a:fld>
            <a:endParaRPr lang="it-IT"/>
          </a:p>
        </p:txBody>
      </p:sp>
    </p:spTree>
    <p:extLst>
      <p:ext uri="{BB962C8B-B14F-4D97-AF65-F5344CB8AC3E}">
        <p14:creationId xmlns:p14="http://schemas.microsoft.com/office/powerpoint/2010/main" val="2863085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A6FC29C-458D-4CFF-A562-284E7A208D69}" type="datetimeFigureOut">
              <a:rPr lang="it-IT" smtClean="0"/>
              <a:t>30/11/2016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BD59C1-C555-411D-9950-8FB03DDBAE51}" type="slidenum">
              <a:rPr lang="it-IT" smtClean="0"/>
              <a:t>‹N›</a:t>
            </a:fld>
            <a:endParaRPr lang="it-IT"/>
          </a:p>
        </p:txBody>
      </p:sp>
    </p:spTree>
    <p:extLst>
      <p:ext uri="{BB962C8B-B14F-4D97-AF65-F5344CB8AC3E}">
        <p14:creationId xmlns:p14="http://schemas.microsoft.com/office/powerpoint/2010/main" val="205186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A6FC29C-458D-4CFF-A562-284E7A208D69}" type="datetimeFigureOut">
              <a:rPr lang="it-IT" smtClean="0"/>
              <a:t>30/11/2016</a:t>
            </a:fld>
            <a:endParaRPr lang="it-IT"/>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7BD59C1-C555-411D-9950-8FB03DDBAE51}" type="slidenum">
              <a:rPr lang="it-IT" smtClean="0"/>
              <a:t>‹N›</a:t>
            </a:fld>
            <a:endParaRPr lang="it-IT"/>
          </a:p>
        </p:txBody>
      </p:sp>
    </p:spTree>
    <p:extLst>
      <p:ext uri="{BB962C8B-B14F-4D97-AF65-F5344CB8AC3E}">
        <p14:creationId xmlns:p14="http://schemas.microsoft.com/office/powerpoint/2010/main" val="3708771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4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41.jpg"/><Relationship Id="rId13" Type="http://schemas.openxmlformats.org/officeDocument/2006/relationships/image" Target="../media/image46.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jpg"/><Relationship Id="rId11" Type="http://schemas.openxmlformats.org/officeDocument/2006/relationships/image" Target="../media/image44.jpg"/><Relationship Id="rId5" Type="http://schemas.openxmlformats.org/officeDocument/2006/relationships/image" Target="../media/image38.jpg"/><Relationship Id="rId10" Type="http://schemas.openxmlformats.org/officeDocument/2006/relationships/image" Target="../media/image43.jpg"/><Relationship Id="rId4" Type="http://schemas.openxmlformats.org/officeDocument/2006/relationships/image" Target="../media/image37.jpg"/><Relationship Id="rId9" Type="http://schemas.openxmlformats.org/officeDocument/2006/relationships/image" Target="../media/image4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51012" y="1555966"/>
            <a:ext cx="8689976" cy="2509213"/>
          </a:xfrm>
        </p:spPr>
        <p:txBody>
          <a:bodyPr>
            <a:normAutofit/>
          </a:bodyPr>
          <a:lstStyle/>
          <a:p>
            <a:r>
              <a:rPr lang="it-IT" sz="2000" dirty="0"/>
              <a:t>„</a:t>
            </a:r>
            <a:br>
              <a:rPr lang="it-IT" dirty="0"/>
            </a:br>
            <a:r>
              <a:rPr lang="it-IT" dirty="0">
                <a:solidFill>
                  <a:schemeClr val="tx2"/>
                </a:solidFill>
              </a:rPr>
              <a:t>STANDARD ITALIANI PER LA CURA DEL DIABETE </a:t>
            </a:r>
          </a:p>
        </p:txBody>
      </p:sp>
      <p:sp>
        <p:nvSpPr>
          <p:cNvPr id="3" name="Sottotitolo 2"/>
          <p:cNvSpPr>
            <a:spLocks noGrp="1"/>
          </p:cNvSpPr>
          <p:nvPr>
            <p:ph type="subTitle" idx="1"/>
          </p:nvPr>
        </p:nvSpPr>
        <p:spPr/>
        <p:txBody>
          <a:bodyPr/>
          <a:lstStyle/>
          <a:p>
            <a:r>
              <a:rPr lang="it-IT" dirty="0"/>
              <a:t>Maria Chantal ponziani </a:t>
            </a:r>
          </a:p>
          <a:p>
            <a:r>
              <a:rPr lang="it-IT" dirty="0"/>
              <a:t>Consiglio direttivo nazionale AMD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39376">
            <a:off x="782115" y="3640677"/>
            <a:ext cx="1633804" cy="20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30251">
            <a:off x="9422709" y="423967"/>
            <a:ext cx="1493096" cy="20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Immagin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483" y="363346"/>
            <a:ext cx="2892425"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1831641" y="1424354"/>
            <a:ext cx="5147563" cy="369332"/>
          </a:xfrm>
          <a:prstGeom prst="rect">
            <a:avLst/>
          </a:prstGeom>
        </p:spPr>
        <p:txBody>
          <a:bodyPr wrap="none">
            <a:spAutoFit/>
          </a:bodyPr>
          <a:lstStyle/>
          <a:p>
            <a:pPr>
              <a:spcAft>
                <a:spcPts val="0"/>
              </a:spcAft>
            </a:pPr>
            <a:r>
              <a:rPr lang="it-IT" kern="1400" spc="-50" dirty="0">
                <a:latin typeface="Arial" panose="020B0604020202020204" pitchFamily="34" charset="0"/>
                <a:ea typeface="Times New Roman" panose="02020603050405020304" pitchFamily="18" charset="0"/>
                <a:cs typeface="Times New Roman" panose="02020603050405020304" pitchFamily="18" charset="0"/>
              </a:rPr>
              <a:t>Standard italiani per la cura del diabete mellito 2016</a:t>
            </a:r>
            <a:endParaRPr lang="it-IT" kern="1400" spc="-50" dirty="0">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357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0" y="0"/>
            <a:ext cx="1403648" cy="1882647"/>
          </a:xfrm>
          <a:prstGeom prst="rect">
            <a:avLst/>
          </a:prstGeom>
          <a:noFill/>
          <a:ln w="9525">
            <a:noFill/>
            <a:miter lim="800000"/>
            <a:headEnd/>
            <a:tailEnd/>
          </a:ln>
          <a:effectLst/>
        </p:spPr>
      </p:pic>
      <p:sp>
        <p:nvSpPr>
          <p:cNvPr id="3" name="Titolo 1"/>
          <p:cNvSpPr txBox="1">
            <a:spLocks/>
          </p:cNvSpPr>
          <p:nvPr/>
        </p:nvSpPr>
        <p:spPr>
          <a:xfrm>
            <a:off x="457200" y="274638"/>
            <a:ext cx="8229600" cy="114300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it-IT">
                <a:latin typeface="Verdana"/>
                <a:cs typeface="Verdana"/>
              </a:rPr>
              <a:t>Il processo 2007</a:t>
            </a:r>
            <a:endParaRPr lang="it-IT" dirty="0">
              <a:latin typeface="Verdana"/>
              <a:cs typeface="Verdana"/>
            </a:endParaRPr>
          </a:p>
        </p:txBody>
      </p:sp>
      <p:sp>
        <p:nvSpPr>
          <p:cNvPr id="4" name="Rettangolo 3"/>
          <p:cNvSpPr/>
          <p:nvPr/>
        </p:nvSpPr>
        <p:spPr>
          <a:xfrm>
            <a:off x="1261796" y="1337484"/>
            <a:ext cx="3762408" cy="461665"/>
          </a:xfrm>
          <a:prstGeom prst="rect">
            <a:avLst/>
          </a:prstGeom>
        </p:spPr>
        <p:txBody>
          <a:bodyPr wrap="square">
            <a:spAutoFit/>
          </a:bodyPr>
          <a:lstStyle/>
          <a:p>
            <a:pPr algn="ctr"/>
            <a:r>
              <a:rPr lang="it-IT" sz="2400" dirty="0">
                <a:solidFill>
                  <a:srgbClr val="000090"/>
                </a:solidFill>
                <a:latin typeface="Verdana"/>
                <a:cs typeface="Verdana"/>
              </a:rPr>
              <a:t>CD AMD e SID </a:t>
            </a:r>
            <a:endParaRPr lang="en-US" sz="2400" dirty="0">
              <a:solidFill>
                <a:srgbClr val="000090"/>
              </a:solidFill>
              <a:latin typeface="Verdana"/>
              <a:cs typeface="Verdana"/>
            </a:endParaRPr>
          </a:p>
        </p:txBody>
      </p:sp>
      <p:sp>
        <p:nvSpPr>
          <p:cNvPr id="5" name="Rettangolo 4"/>
          <p:cNvSpPr/>
          <p:nvPr/>
        </p:nvSpPr>
        <p:spPr>
          <a:xfrm>
            <a:off x="778873" y="2179095"/>
            <a:ext cx="4793546" cy="461665"/>
          </a:xfrm>
          <a:prstGeom prst="rect">
            <a:avLst/>
          </a:prstGeom>
        </p:spPr>
        <p:txBody>
          <a:bodyPr wrap="square">
            <a:spAutoFit/>
          </a:bodyPr>
          <a:lstStyle/>
          <a:p>
            <a:pPr algn="ctr"/>
            <a:r>
              <a:rPr lang="it-IT" sz="2400" dirty="0">
                <a:solidFill>
                  <a:srgbClr val="000090"/>
                </a:solidFill>
                <a:latin typeface="Verdana"/>
                <a:cs typeface="Verdana"/>
              </a:rPr>
              <a:t>20 redattori + 4 coordinatori </a:t>
            </a:r>
            <a:endParaRPr lang="en-US" sz="2400" dirty="0">
              <a:solidFill>
                <a:srgbClr val="000090"/>
              </a:solidFill>
              <a:latin typeface="Verdana"/>
              <a:cs typeface="Verdana"/>
            </a:endParaRPr>
          </a:p>
        </p:txBody>
      </p:sp>
      <p:sp>
        <p:nvSpPr>
          <p:cNvPr id="6" name="Rettangolo 5"/>
          <p:cNvSpPr/>
          <p:nvPr/>
        </p:nvSpPr>
        <p:spPr>
          <a:xfrm>
            <a:off x="1261796" y="2796446"/>
            <a:ext cx="3762408" cy="461665"/>
          </a:xfrm>
          <a:prstGeom prst="rect">
            <a:avLst/>
          </a:prstGeom>
        </p:spPr>
        <p:txBody>
          <a:bodyPr wrap="square">
            <a:spAutoFit/>
          </a:bodyPr>
          <a:lstStyle/>
          <a:p>
            <a:pPr algn="ctr"/>
            <a:r>
              <a:rPr lang="it-IT" sz="2400" dirty="0">
                <a:solidFill>
                  <a:srgbClr val="000090"/>
                </a:solidFill>
                <a:latin typeface="Verdana"/>
                <a:cs typeface="Verdana"/>
              </a:rPr>
              <a:t>testo preliminare</a:t>
            </a:r>
            <a:endParaRPr lang="en-US" sz="2400" dirty="0">
              <a:solidFill>
                <a:srgbClr val="000090"/>
              </a:solidFill>
              <a:latin typeface="Verdana"/>
              <a:cs typeface="Verdana"/>
            </a:endParaRPr>
          </a:p>
        </p:txBody>
      </p:sp>
      <p:sp>
        <p:nvSpPr>
          <p:cNvPr id="7" name="Rettangolo 6"/>
          <p:cNvSpPr/>
          <p:nvPr/>
        </p:nvSpPr>
        <p:spPr>
          <a:xfrm>
            <a:off x="1261796" y="3690272"/>
            <a:ext cx="3762408" cy="461665"/>
          </a:xfrm>
          <a:prstGeom prst="rect">
            <a:avLst/>
          </a:prstGeom>
        </p:spPr>
        <p:txBody>
          <a:bodyPr wrap="square">
            <a:spAutoFit/>
          </a:bodyPr>
          <a:lstStyle/>
          <a:p>
            <a:pPr algn="ctr"/>
            <a:r>
              <a:rPr lang="it-IT" sz="2400" dirty="0">
                <a:solidFill>
                  <a:srgbClr val="000090"/>
                </a:solidFill>
                <a:latin typeface="Verdana"/>
                <a:cs typeface="Verdana"/>
              </a:rPr>
              <a:t>seconda versione</a:t>
            </a:r>
            <a:endParaRPr lang="en-US" sz="2400" dirty="0">
              <a:solidFill>
                <a:srgbClr val="000090"/>
              </a:solidFill>
              <a:latin typeface="Verdana"/>
              <a:cs typeface="Verdana"/>
            </a:endParaRPr>
          </a:p>
        </p:txBody>
      </p:sp>
      <p:sp>
        <p:nvSpPr>
          <p:cNvPr id="8" name="Rettangolo 7"/>
          <p:cNvSpPr/>
          <p:nvPr/>
        </p:nvSpPr>
        <p:spPr>
          <a:xfrm>
            <a:off x="778873" y="4904231"/>
            <a:ext cx="4793545" cy="830997"/>
          </a:xfrm>
          <a:prstGeom prst="rect">
            <a:avLst/>
          </a:prstGeom>
        </p:spPr>
        <p:txBody>
          <a:bodyPr wrap="square">
            <a:spAutoFit/>
          </a:bodyPr>
          <a:lstStyle/>
          <a:p>
            <a:pPr algn="ctr"/>
            <a:r>
              <a:rPr lang="it-IT" sz="2400" dirty="0">
                <a:solidFill>
                  <a:srgbClr val="000090"/>
                </a:solidFill>
                <a:latin typeface="Verdana"/>
                <a:cs typeface="Verdana"/>
              </a:rPr>
              <a:t>documento per approvazione CD AMD e SID </a:t>
            </a:r>
            <a:endParaRPr lang="en-US" sz="2400" dirty="0">
              <a:solidFill>
                <a:srgbClr val="000090"/>
              </a:solidFill>
              <a:latin typeface="Verdana"/>
              <a:cs typeface="Verdana"/>
            </a:endParaRPr>
          </a:p>
        </p:txBody>
      </p:sp>
      <p:sp>
        <p:nvSpPr>
          <p:cNvPr id="9" name="Rettangolo 8"/>
          <p:cNvSpPr/>
          <p:nvPr/>
        </p:nvSpPr>
        <p:spPr>
          <a:xfrm>
            <a:off x="1261796" y="6183433"/>
            <a:ext cx="3762408" cy="461665"/>
          </a:xfrm>
          <a:prstGeom prst="rect">
            <a:avLst/>
          </a:prstGeom>
        </p:spPr>
        <p:txBody>
          <a:bodyPr wrap="square">
            <a:spAutoFit/>
          </a:bodyPr>
          <a:lstStyle/>
          <a:p>
            <a:pPr algn="ctr"/>
            <a:r>
              <a:rPr lang="it-IT" sz="2400" dirty="0">
                <a:solidFill>
                  <a:srgbClr val="000090"/>
                </a:solidFill>
                <a:latin typeface="Verdana"/>
                <a:cs typeface="Verdana"/>
              </a:rPr>
              <a:t>pubblicazione</a:t>
            </a:r>
            <a:endParaRPr lang="en-US" sz="2400" dirty="0">
              <a:solidFill>
                <a:srgbClr val="000090"/>
              </a:solidFill>
              <a:latin typeface="Verdana"/>
              <a:cs typeface="Verdana"/>
            </a:endParaRPr>
          </a:p>
        </p:txBody>
      </p:sp>
      <p:cxnSp>
        <p:nvCxnSpPr>
          <p:cNvPr id="10" name="Connettore 2 9"/>
          <p:cNvCxnSpPr/>
          <p:nvPr/>
        </p:nvCxnSpPr>
        <p:spPr>
          <a:xfrm>
            <a:off x="3165588" y="1839461"/>
            <a:ext cx="0" cy="37994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a:off x="3165588" y="2576385"/>
            <a:ext cx="0" cy="37994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a:off x="3165588" y="3353621"/>
            <a:ext cx="0" cy="37994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a:off x="3165588" y="4594445"/>
            <a:ext cx="0" cy="37994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a:off x="3165588" y="5835269"/>
            <a:ext cx="0" cy="37994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Rettangolo 14"/>
          <p:cNvSpPr/>
          <p:nvPr/>
        </p:nvSpPr>
        <p:spPr>
          <a:xfrm>
            <a:off x="6021459" y="2396454"/>
            <a:ext cx="2992360" cy="707886"/>
          </a:xfrm>
          <a:prstGeom prst="rect">
            <a:avLst/>
          </a:prstGeom>
        </p:spPr>
        <p:txBody>
          <a:bodyPr wrap="square">
            <a:spAutoFit/>
          </a:bodyPr>
          <a:lstStyle/>
          <a:p>
            <a:r>
              <a:rPr lang="it-IT" sz="2000" dirty="0">
                <a:solidFill>
                  <a:srgbClr val="008000"/>
                </a:solidFill>
                <a:latin typeface="Verdana"/>
                <a:cs typeface="Verdana"/>
              </a:rPr>
              <a:t>esperti (metodologia, EBM, pediatra)</a:t>
            </a:r>
            <a:endParaRPr lang="en-US" sz="2000" dirty="0">
              <a:solidFill>
                <a:srgbClr val="008000"/>
              </a:solidFill>
              <a:latin typeface="Verdana"/>
              <a:cs typeface="Verdana"/>
            </a:endParaRPr>
          </a:p>
        </p:txBody>
      </p:sp>
      <p:sp>
        <p:nvSpPr>
          <p:cNvPr id="16" name="Rettangolo 15"/>
          <p:cNvSpPr/>
          <p:nvPr/>
        </p:nvSpPr>
        <p:spPr>
          <a:xfrm>
            <a:off x="6032752" y="3180238"/>
            <a:ext cx="3534153" cy="1015663"/>
          </a:xfrm>
          <a:prstGeom prst="rect">
            <a:avLst/>
          </a:prstGeom>
        </p:spPr>
        <p:txBody>
          <a:bodyPr wrap="square">
            <a:spAutoFit/>
          </a:bodyPr>
          <a:lstStyle/>
          <a:p>
            <a:r>
              <a:rPr lang="it-IT" sz="2000" dirty="0">
                <a:solidFill>
                  <a:srgbClr val="008000"/>
                </a:solidFill>
                <a:latin typeface="Verdana"/>
                <a:cs typeface="Verdana"/>
              </a:rPr>
              <a:t>Giuria interdisciplinare</a:t>
            </a:r>
          </a:p>
          <a:p>
            <a:r>
              <a:rPr lang="it-IT" sz="2000" dirty="0">
                <a:solidFill>
                  <a:srgbClr val="008000"/>
                </a:solidFill>
                <a:latin typeface="Verdana"/>
                <a:cs typeface="Verdana"/>
              </a:rPr>
              <a:t>(diabetologi, altri spec.</a:t>
            </a:r>
          </a:p>
          <a:p>
            <a:r>
              <a:rPr lang="it-IT" sz="2000" dirty="0" err="1">
                <a:solidFill>
                  <a:srgbClr val="008000"/>
                </a:solidFill>
                <a:latin typeface="Verdana"/>
                <a:cs typeface="Verdana"/>
              </a:rPr>
              <a:t>P</a:t>
            </a:r>
            <a:r>
              <a:rPr lang="en-US" sz="2000" dirty="0" err="1">
                <a:solidFill>
                  <a:srgbClr val="008000"/>
                </a:solidFill>
                <a:latin typeface="Verdana"/>
                <a:cs typeface="Verdana"/>
              </a:rPr>
              <a:t>rofessioni</a:t>
            </a:r>
            <a:r>
              <a:rPr lang="en-US" sz="2000" dirty="0">
                <a:solidFill>
                  <a:srgbClr val="008000"/>
                </a:solidFill>
                <a:latin typeface="Verdana"/>
                <a:cs typeface="Verdana"/>
              </a:rPr>
              <a:t> </a:t>
            </a:r>
            <a:r>
              <a:rPr lang="en-US" sz="2000" dirty="0" err="1">
                <a:solidFill>
                  <a:srgbClr val="008000"/>
                </a:solidFill>
                <a:latin typeface="Verdana"/>
                <a:cs typeface="Verdana"/>
              </a:rPr>
              <a:t>sanitarie</a:t>
            </a:r>
            <a:r>
              <a:rPr lang="en-US" sz="2000" dirty="0">
                <a:solidFill>
                  <a:srgbClr val="008000"/>
                </a:solidFill>
                <a:latin typeface="Verdana"/>
                <a:cs typeface="Verdana"/>
              </a:rPr>
              <a:t>)</a:t>
            </a:r>
          </a:p>
        </p:txBody>
      </p:sp>
      <p:sp>
        <p:nvSpPr>
          <p:cNvPr id="17" name="Rettangolo 16"/>
          <p:cNvSpPr/>
          <p:nvPr/>
        </p:nvSpPr>
        <p:spPr>
          <a:xfrm>
            <a:off x="6044047" y="4481530"/>
            <a:ext cx="2992360" cy="707886"/>
          </a:xfrm>
          <a:prstGeom prst="rect">
            <a:avLst/>
          </a:prstGeom>
        </p:spPr>
        <p:txBody>
          <a:bodyPr wrap="square">
            <a:spAutoFit/>
          </a:bodyPr>
          <a:lstStyle/>
          <a:p>
            <a:r>
              <a:rPr lang="it-IT" sz="2000" dirty="0">
                <a:solidFill>
                  <a:srgbClr val="008000"/>
                </a:solidFill>
                <a:latin typeface="Verdana"/>
                <a:cs typeface="Verdana"/>
              </a:rPr>
              <a:t>Esperti, gruppi di studio AMD e SID </a:t>
            </a:r>
            <a:endParaRPr lang="en-US" sz="2000" dirty="0">
              <a:solidFill>
                <a:srgbClr val="008000"/>
              </a:solidFill>
              <a:latin typeface="Verdana"/>
              <a:cs typeface="Verdana"/>
            </a:endParaRPr>
          </a:p>
        </p:txBody>
      </p:sp>
      <p:cxnSp>
        <p:nvCxnSpPr>
          <p:cNvPr id="18" name="Connettore 2 17"/>
          <p:cNvCxnSpPr/>
          <p:nvPr/>
        </p:nvCxnSpPr>
        <p:spPr>
          <a:xfrm flipH="1">
            <a:off x="3772854" y="2753485"/>
            <a:ext cx="2208281" cy="0"/>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9" name="Connettore 2 18"/>
          <p:cNvCxnSpPr/>
          <p:nvPr/>
        </p:nvCxnSpPr>
        <p:spPr>
          <a:xfrm flipH="1">
            <a:off x="3784196" y="3492681"/>
            <a:ext cx="2208281" cy="0"/>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ttore 2 19"/>
          <p:cNvCxnSpPr/>
          <p:nvPr/>
        </p:nvCxnSpPr>
        <p:spPr>
          <a:xfrm flipH="1">
            <a:off x="3795538" y="4715621"/>
            <a:ext cx="2208281" cy="0"/>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91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right)">
                                      <p:cBhvr>
                                        <p:cTn id="43" dur="500"/>
                                        <p:tgtEl>
                                          <p:spTgt spid="16"/>
                                        </p:tgtEl>
                                      </p:cBhvr>
                                    </p:animEffect>
                                  </p:childTnLst>
                                </p:cTn>
                              </p:par>
                            </p:childTnLst>
                          </p:cTn>
                        </p:par>
                        <p:par>
                          <p:cTn id="44" fill="hold">
                            <p:stCondLst>
                              <p:cond delay="1000"/>
                            </p:stCondLst>
                            <p:childTnLst>
                              <p:par>
                                <p:cTn id="45" presetID="22" presetClass="entr" presetSubtype="2"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righ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up)">
                                      <p:cBhvr>
                                        <p:cTn id="57" dur="500"/>
                                        <p:tgtEl>
                                          <p:spTgt spid="8"/>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500"/>
                                        <p:tgtEl>
                                          <p:spTgt spid="17"/>
                                        </p:tgtEl>
                                      </p:cBhvr>
                                    </p:animEffect>
                                  </p:childTnLst>
                                </p:cTn>
                              </p:par>
                            </p:childTnLst>
                          </p:cTn>
                        </p:par>
                        <p:par>
                          <p:cTn id="62" fill="hold">
                            <p:stCondLst>
                              <p:cond delay="1000"/>
                            </p:stCondLst>
                            <p:childTnLst>
                              <p:par>
                                <p:cTn id="63" presetID="22" presetClass="entr" presetSubtype="2"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right)">
                                      <p:cBhvr>
                                        <p:cTn id="65" dur="500"/>
                                        <p:tgtEl>
                                          <p:spTgt spid="20"/>
                                        </p:tgtEl>
                                      </p:cBhvr>
                                    </p:animEffect>
                                  </p:childTnLst>
                                </p:cTn>
                              </p:par>
                            </p:childTnLst>
                          </p:cTn>
                        </p:par>
                        <p:par>
                          <p:cTn id="66" fill="hold">
                            <p:stCondLst>
                              <p:cond delay="1500"/>
                            </p:stCondLst>
                            <p:childTnLst>
                              <p:par>
                                <p:cTn id="67" presetID="22" presetClass="entr" presetSubtype="1"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up)">
                                      <p:cBhvr>
                                        <p:cTn id="69" dur="500"/>
                                        <p:tgtEl>
                                          <p:spTgt spid="14"/>
                                        </p:tgtEl>
                                      </p:cBhvr>
                                    </p:animEffect>
                                  </p:childTnLst>
                                </p:cTn>
                              </p:par>
                            </p:childTnLst>
                          </p:cTn>
                        </p:par>
                        <p:par>
                          <p:cTn id="70" fill="hold">
                            <p:stCondLst>
                              <p:cond delay="2000"/>
                            </p:stCondLst>
                            <p:childTnLst>
                              <p:par>
                                <p:cTn id="71" presetID="22" presetClass="entr" presetSubtype="1"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up)">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1348449" cy="1700808"/>
          </a:xfrm>
          <a:prstGeom prst="rect">
            <a:avLst/>
          </a:prstGeom>
          <a:noFill/>
          <a:ln w="9525">
            <a:noFill/>
            <a:miter lim="800000"/>
            <a:headEnd/>
            <a:tailEnd/>
          </a:ln>
        </p:spPr>
      </p:pic>
      <p:sp>
        <p:nvSpPr>
          <p:cNvPr id="3" name="Titolo 1"/>
          <p:cNvSpPr txBox="1">
            <a:spLocks/>
          </p:cNvSpPr>
          <p:nvPr/>
        </p:nvSpPr>
        <p:spPr bwMode="auto">
          <a:xfrm>
            <a:off x="1820858" y="399854"/>
            <a:ext cx="6329362" cy="1143000"/>
          </a:xfrm>
          <a:prstGeom prst="rect">
            <a:avLst/>
          </a:prstGeom>
          <a:noFill/>
          <a:ln>
            <a:miter lim="800000"/>
            <a:headEnd/>
            <a:tailEnd/>
          </a:ln>
        </p:spPr>
        <p:txBody>
          <a:bodyPr vert="horz" wrap="square" lIns="91440" tIns="45720" rIns="91440" bIns="45720" numCol="1" anchor="t" anchorCtr="0" compatLnSpc="1">
            <a:prstTxWarp prst="textNoShape">
              <a:avLst/>
            </a:prstTxWarp>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a:latin typeface="Verdana"/>
                <a:cs typeface="Verdana"/>
              </a:rPr>
              <a:t>Il processo 2009-2010</a:t>
            </a:r>
            <a:endParaRPr lang="en-US" dirty="0">
              <a:latin typeface="Verdana"/>
              <a:cs typeface="Verdana"/>
            </a:endParaRPr>
          </a:p>
        </p:txBody>
      </p:sp>
      <p:sp>
        <p:nvSpPr>
          <p:cNvPr id="4" name="Rettangolo 3"/>
          <p:cNvSpPr/>
          <p:nvPr/>
        </p:nvSpPr>
        <p:spPr>
          <a:xfrm>
            <a:off x="1261796" y="1337484"/>
            <a:ext cx="3762408" cy="461665"/>
          </a:xfrm>
          <a:prstGeom prst="rect">
            <a:avLst/>
          </a:prstGeom>
        </p:spPr>
        <p:txBody>
          <a:bodyPr wrap="square">
            <a:spAutoFit/>
          </a:bodyPr>
          <a:lstStyle/>
          <a:p>
            <a:pPr algn="ctr"/>
            <a:r>
              <a:rPr lang="it-IT" sz="2400" dirty="0">
                <a:solidFill>
                  <a:srgbClr val="000090"/>
                </a:solidFill>
                <a:latin typeface="Verdana"/>
                <a:cs typeface="Verdana"/>
              </a:rPr>
              <a:t>CD AMD e SID </a:t>
            </a:r>
            <a:endParaRPr lang="en-US" sz="2400" dirty="0">
              <a:solidFill>
                <a:srgbClr val="000090"/>
              </a:solidFill>
              <a:latin typeface="Verdana"/>
              <a:cs typeface="Verdana"/>
            </a:endParaRPr>
          </a:p>
        </p:txBody>
      </p:sp>
      <p:sp>
        <p:nvSpPr>
          <p:cNvPr id="5" name="Rettangolo 4"/>
          <p:cNvSpPr/>
          <p:nvPr/>
        </p:nvSpPr>
        <p:spPr>
          <a:xfrm>
            <a:off x="778873" y="2179095"/>
            <a:ext cx="4793546" cy="461665"/>
          </a:xfrm>
          <a:prstGeom prst="rect">
            <a:avLst/>
          </a:prstGeom>
        </p:spPr>
        <p:txBody>
          <a:bodyPr wrap="square">
            <a:spAutoFit/>
          </a:bodyPr>
          <a:lstStyle/>
          <a:p>
            <a:pPr algn="ctr"/>
            <a:r>
              <a:rPr lang="it-IT" sz="2400" dirty="0">
                <a:solidFill>
                  <a:srgbClr val="000090"/>
                </a:solidFill>
                <a:latin typeface="Verdana"/>
                <a:cs typeface="Verdana"/>
              </a:rPr>
              <a:t>20 redattori + 4 coordinatori </a:t>
            </a:r>
            <a:endParaRPr lang="en-US" sz="2400" dirty="0">
              <a:solidFill>
                <a:srgbClr val="000090"/>
              </a:solidFill>
              <a:latin typeface="Verdana"/>
              <a:cs typeface="Verdana"/>
            </a:endParaRPr>
          </a:p>
        </p:txBody>
      </p:sp>
      <p:sp>
        <p:nvSpPr>
          <p:cNvPr id="6" name="Rettangolo 5"/>
          <p:cNvSpPr/>
          <p:nvPr/>
        </p:nvSpPr>
        <p:spPr>
          <a:xfrm>
            <a:off x="876391" y="2796446"/>
            <a:ext cx="4588711" cy="830997"/>
          </a:xfrm>
          <a:prstGeom prst="rect">
            <a:avLst/>
          </a:prstGeom>
        </p:spPr>
        <p:txBody>
          <a:bodyPr wrap="square">
            <a:spAutoFit/>
          </a:bodyPr>
          <a:lstStyle/>
          <a:p>
            <a:pPr algn="ctr"/>
            <a:r>
              <a:rPr lang="it-IT" sz="2400" dirty="0">
                <a:solidFill>
                  <a:srgbClr val="000090"/>
                </a:solidFill>
                <a:latin typeface="Verdana"/>
                <a:cs typeface="Verdana"/>
              </a:rPr>
              <a:t>aggiornamento/revisione documento 2007</a:t>
            </a:r>
            <a:endParaRPr lang="en-US" sz="2400" dirty="0">
              <a:solidFill>
                <a:srgbClr val="000090"/>
              </a:solidFill>
              <a:latin typeface="Verdana"/>
              <a:cs typeface="Verdana"/>
            </a:endParaRPr>
          </a:p>
        </p:txBody>
      </p:sp>
      <p:sp>
        <p:nvSpPr>
          <p:cNvPr id="7" name="Rettangolo 6"/>
          <p:cNvSpPr/>
          <p:nvPr/>
        </p:nvSpPr>
        <p:spPr>
          <a:xfrm>
            <a:off x="1261796" y="4083808"/>
            <a:ext cx="3762408" cy="461665"/>
          </a:xfrm>
          <a:prstGeom prst="rect">
            <a:avLst/>
          </a:prstGeom>
        </p:spPr>
        <p:txBody>
          <a:bodyPr wrap="square">
            <a:spAutoFit/>
          </a:bodyPr>
          <a:lstStyle/>
          <a:p>
            <a:pPr algn="ctr"/>
            <a:r>
              <a:rPr lang="it-IT" sz="2400" dirty="0">
                <a:solidFill>
                  <a:srgbClr val="000090"/>
                </a:solidFill>
                <a:latin typeface="Verdana"/>
                <a:cs typeface="Verdana"/>
              </a:rPr>
              <a:t>pubblicazione online </a:t>
            </a:r>
            <a:endParaRPr lang="en-US" sz="2400" dirty="0">
              <a:solidFill>
                <a:srgbClr val="000090"/>
              </a:solidFill>
              <a:latin typeface="Verdana"/>
              <a:cs typeface="Verdana"/>
            </a:endParaRPr>
          </a:p>
        </p:txBody>
      </p:sp>
      <p:sp>
        <p:nvSpPr>
          <p:cNvPr id="8" name="Rettangolo 7"/>
          <p:cNvSpPr/>
          <p:nvPr/>
        </p:nvSpPr>
        <p:spPr>
          <a:xfrm>
            <a:off x="778873" y="4904231"/>
            <a:ext cx="4793545" cy="830997"/>
          </a:xfrm>
          <a:prstGeom prst="rect">
            <a:avLst/>
          </a:prstGeom>
        </p:spPr>
        <p:txBody>
          <a:bodyPr wrap="square">
            <a:spAutoFit/>
          </a:bodyPr>
          <a:lstStyle/>
          <a:p>
            <a:pPr algn="ctr"/>
            <a:r>
              <a:rPr lang="it-IT" sz="2400" dirty="0">
                <a:solidFill>
                  <a:srgbClr val="000090"/>
                </a:solidFill>
                <a:latin typeface="Verdana"/>
                <a:cs typeface="Verdana"/>
              </a:rPr>
              <a:t>documento per approvazione CD AMD e SID </a:t>
            </a:r>
            <a:endParaRPr lang="en-US" sz="2400" dirty="0">
              <a:solidFill>
                <a:srgbClr val="000090"/>
              </a:solidFill>
              <a:latin typeface="Verdana"/>
              <a:cs typeface="Verdana"/>
            </a:endParaRPr>
          </a:p>
        </p:txBody>
      </p:sp>
      <p:sp>
        <p:nvSpPr>
          <p:cNvPr id="9" name="Rettangolo 8"/>
          <p:cNvSpPr/>
          <p:nvPr/>
        </p:nvSpPr>
        <p:spPr>
          <a:xfrm>
            <a:off x="1261796" y="6183433"/>
            <a:ext cx="3762408" cy="461665"/>
          </a:xfrm>
          <a:prstGeom prst="rect">
            <a:avLst/>
          </a:prstGeom>
        </p:spPr>
        <p:txBody>
          <a:bodyPr wrap="square">
            <a:spAutoFit/>
          </a:bodyPr>
          <a:lstStyle/>
          <a:p>
            <a:pPr algn="ctr"/>
            <a:r>
              <a:rPr lang="it-IT" sz="2400" dirty="0">
                <a:solidFill>
                  <a:srgbClr val="000090"/>
                </a:solidFill>
                <a:latin typeface="Verdana"/>
                <a:cs typeface="Verdana"/>
              </a:rPr>
              <a:t>pubblicazione</a:t>
            </a:r>
            <a:endParaRPr lang="en-US" sz="2400" dirty="0">
              <a:solidFill>
                <a:srgbClr val="000090"/>
              </a:solidFill>
              <a:latin typeface="Verdana"/>
              <a:cs typeface="Verdana"/>
            </a:endParaRPr>
          </a:p>
        </p:txBody>
      </p:sp>
      <p:cxnSp>
        <p:nvCxnSpPr>
          <p:cNvPr id="10" name="Connettore 2 9"/>
          <p:cNvCxnSpPr/>
          <p:nvPr/>
        </p:nvCxnSpPr>
        <p:spPr>
          <a:xfrm>
            <a:off x="3165588" y="1839461"/>
            <a:ext cx="0" cy="37994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a:off x="3165588" y="2576385"/>
            <a:ext cx="0" cy="37994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Connettore 2 11"/>
          <p:cNvCxnSpPr>
            <a:stCxn id="6" idx="2"/>
          </p:cNvCxnSpPr>
          <p:nvPr/>
        </p:nvCxnSpPr>
        <p:spPr>
          <a:xfrm flipH="1">
            <a:off x="3165588" y="3627443"/>
            <a:ext cx="5159" cy="49966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a:off x="3165588" y="4594445"/>
            <a:ext cx="0" cy="37994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a:off x="3165588" y="5835269"/>
            <a:ext cx="0" cy="37994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Rettangolo 14"/>
          <p:cNvSpPr/>
          <p:nvPr/>
        </p:nvSpPr>
        <p:spPr>
          <a:xfrm>
            <a:off x="6044047" y="4481530"/>
            <a:ext cx="2992360" cy="1015663"/>
          </a:xfrm>
          <a:prstGeom prst="rect">
            <a:avLst/>
          </a:prstGeom>
        </p:spPr>
        <p:txBody>
          <a:bodyPr wrap="square">
            <a:spAutoFit/>
          </a:bodyPr>
          <a:lstStyle/>
          <a:p>
            <a:r>
              <a:rPr lang="it-IT" sz="2000" dirty="0">
                <a:solidFill>
                  <a:srgbClr val="008000"/>
                </a:solidFill>
                <a:latin typeface="Verdana"/>
                <a:cs typeface="Verdana"/>
              </a:rPr>
              <a:t>soci  AMD e SID , altri specialisti, esperti invitati</a:t>
            </a:r>
            <a:endParaRPr lang="en-US" sz="2000" dirty="0">
              <a:solidFill>
                <a:srgbClr val="008000"/>
              </a:solidFill>
              <a:latin typeface="Verdana"/>
              <a:cs typeface="Verdana"/>
            </a:endParaRPr>
          </a:p>
        </p:txBody>
      </p:sp>
      <p:cxnSp>
        <p:nvCxnSpPr>
          <p:cNvPr id="16" name="Connettore 2 15"/>
          <p:cNvCxnSpPr/>
          <p:nvPr/>
        </p:nvCxnSpPr>
        <p:spPr>
          <a:xfrm flipH="1">
            <a:off x="3795538" y="4715621"/>
            <a:ext cx="2208281" cy="0"/>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80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right)">
                                      <p:cBhvr>
                                        <p:cTn id="45" dur="500"/>
                                        <p:tgtEl>
                                          <p:spTgt spid="15"/>
                                        </p:tgtEl>
                                      </p:cBhvr>
                                    </p:animEffect>
                                  </p:childTnLst>
                                </p:cTn>
                              </p:par>
                            </p:childTnLst>
                          </p:cTn>
                        </p:par>
                        <p:par>
                          <p:cTn id="46" fill="hold">
                            <p:stCondLst>
                              <p:cond delay="1000"/>
                            </p:stCondLst>
                            <p:childTnLst>
                              <p:par>
                                <p:cTn id="47" presetID="22" presetClass="entr" presetSubtype="2"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500"/>
                                        <p:tgtEl>
                                          <p:spTgt spid="16"/>
                                        </p:tgtEl>
                                      </p:cBhvr>
                                    </p:animEffect>
                                  </p:childTnLst>
                                </p:cTn>
                              </p:par>
                            </p:childTnLst>
                          </p:cTn>
                        </p:par>
                        <p:par>
                          <p:cTn id="50" fill="hold">
                            <p:stCondLst>
                              <p:cond delay="1500"/>
                            </p:stCondLst>
                            <p:childTnLst>
                              <p:par>
                                <p:cTn id="51" presetID="22" presetClass="entr" presetSubtype="1"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childTnLst>
                          </p:cTn>
                        </p:par>
                        <p:par>
                          <p:cTn id="54" fill="hold">
                            <p:stCondLst>
                              <p:cond delay="2000"/>
                            </p:stCondLst>
                            <p:childTnLst>
                              <p:par>
                                <p:cTn id="55" presetID="22" presetClass="entr" presetSubtype="1"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up)">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bwMode="auto">
          <a:xfrm>
            <a:off x="339824" y="238867"/>
            <a:ext cx="8761646" cy="1587589"/>
          </a:xfrm>
          <a:prstGeom prst="rect">
            <a:avLst/>
          </a:prstGeom>
          <a:noFill/>
          <a:ln>
            <a:miter lim="800000"/>
            <a:headEnd/>
            <a:tailEnd/>
          </a:ln>
        </p:spPr>
        <p:txBody>
          <a:bodyPr vert="horz" wrap="square" lIns="91440" tIns="45720" rIns="91440" bIns="45720" numCol="1" anchor="t" anchorCtr="0" compatLnSpc="1">
            <a:prstTxWarp prst="textNoShape">
              <a:avLst/>
            </a:prstTxWarp>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i="1" dirty="0">
                <a:latin typeface="Verdana"/>
                <a:cs typeface="Verdana"/>
              </a:rPr>
              <a:t>Standard di </a:t>
            </a:r>
            <a:r>
              <a:rPr lang="en-US" sz="2400" i="1" dirty="0" err="1">
                <a:latin typeface="Verdana"/>
                <a:cs typeface="Verdana"/>
              </a:rPr>
              <a:t>Cura</a:t>
            </a:r>
            <a:r>
              <a:rPr lang="en-US" sz="2400" i="1" dirty="0">
                <a:latin typeface="Verdana"/>
                <a:cs typeface="Verdana"/>
              </a:rPr>
              <a:t> </a:t>
            </a:r>
            <a:r>
              <a:rPr lang="en-US" sz="2400" i="1" dirty="0" err="1">
                <a:latin typeface="Verdana"/>
                <a:cs typeface="Verdana"/>
              </a:rPr>
              <a:t>Italiani</a:t>
            </a:r>
            <a:r>
              <a:rPr lang="en-US" sz="2400" i="1" dirty="0">
                <a:latin typeface="Verdana"/>
                <a:cs typeface="Verdana"/>
              </a:rPr>
              <a:t> 2014</a:t>
            </a:r>
          </a:p>
        </p:txBody>
      </p:sp>
      <p:sp>
        <p:nvSpPr>
          <p:cNvPr id="3" name="Titolo 1"/>
          <p:cNvSpPr txBox="1">
            <a:spLocks/>
          </p:cNvSpPr>
          <p:nvPr/>
        </p:nvSpPr>
        <p:spPr bwMode="auto">
          <a:xfrm>
            <a:off x="492224" y="930509"/>
            <a:ext cx="8495648" cy="751039"/>
          </a:xfrm>
          <a:prstGeom prst="rect">
            <a:avLst/>
          </a:prstGeom>
          <a:noFill/>
          <a:ln>
            <a:miter lim="800000"/>
            <a:headEnd/>
            <a:tailEnd/>
          </a:ln>
        </p:spPr>
        <p:txBody>
          <a:bodyPr vert="horz" wrap="square" lIns="91440" tIns="45720" rIns="91440" bIns="45720" numCol="1" anchor="t" anchorCtr="0" compatLnSpc="1">
            <a:prstTxWarp prst="textNoShape">
              <a:avLst/>
            </a:prstTxWarp>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i="1" dirty="0" err="1">
                <a:latin typeface="Verdana"/>
                <a:cs typeface="Verdana"/>
              </a:rPr>
              <a:t>metodologia</a:t>
            </a:r>
            <a:endParaRPr lang="en-US" sz="2400" i="1" dirty="0">
              <a:latin typeface="Verdana"/>
              <a:cs typeface="Verdana"/>
            </a:endParaRPr>
          </a:p>
        </p:txBody>
      </p:sp>
      <p:sp>
        <p:nvSpPr>
          <p:cNvPr id="4" name="Titolo 1"/>
          <p:cNvSpPr txBox="1">
            <a:spLocks/>
          </p:cNvSpPr>
          <p:nvPr/>
        </p:nvSpPr>
        <p:spPr bwMode="auto">
          <a:xfrm>
            <a:off x="339824" y="1826457"/>
            <a:ext cx="8495648" cy="751039"/>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Wingdings" charset="2"/>
              <a:buChar char="q"/>
            </a:pPr>
            <a:r>
              <a:rPr lang="it-IT" sz="2800" dirty="0">
                <a:latin typeface="Verdana"/>
                <a:cs typeface="Verdana"/>
              </a:rPr>
              <a:t>sistema di redazione on line</a:t>
            </a:r>
          </a:p>
          <a:p>
            <a:pPr marL="457200" indent="-457200" algn="just">
              <a:buFont typeface="Wingdings" charset="2"/>
              <a:buChar char="q"/>
            </a:pPr>
            <a:r>
              <a:rPr lang="it-IT" sz="2800" dirty="0">
                <a:latin typeface="Verdana"/>
                <a:cs typeface="Verdana"/>
              </a:rPr>
              <a:t>sempre accessibile tramite internet</a:t>
            </a:r>
          </a:p>
          <a:p>
            <a:pPr marL="457200" indent="-457200" algn="just">
              <a:buFont typeface="Wingdings" charset="2"/>
              <a:buChar char="q"/>
            </a:pPr>
            <a:r>
              <a:rPr lang="it-IT" sz="2800" dirty="0">
                <a:latin typeface="Verdana"/>
                <a:cs typeface="Verdana"/>
              </a:rPr>
              <a:t>accesso riservato </a:t>
            </a:r>
          </a:p>
        </p:txBody>
      </p:sp>
      <p:sp>
        <p:nvSpPr>
          <p:cNvPr id="5" name="Rettangolo 4"/>
          <p:cNvSpPr/>
          <p:nvPr/>
        </p:nvSpPr>
        <p:spPr>
          <a:xfrm>
            <a:off x="1063625" y="4617686"/>
            <a:ext cx="6365875" cy="1200328"/>
          </a:xfrm>
          <a:prstGeom prst="rect">
            <a:avLst/>
          </a:prstGeom>
        </p:spPr>
        <p:txBody>
          <a:bodyPr wrap="square">
            <a:spAutoFit/>
          </a:bodyPr>
          <a:lstStyle/>
          <a:p>
            <a:pPr algn="ctr"/>
            <a:r>
              <a:rPr lang="it-IT" sz="2400" dirty="0">
                <a:latin typeface="Verdana"/>
                <a:cs typeface="Verdana"/>
              </a:rPr>
              <a:t>aggiornamento  e inserimento dei contenuti da parte dei redattori</a:t>
            </a:r>
          </a:p>
          <a:p>
            <a:pPr algn="ctr"/>
            <a:r>
              <a:rPr lang="it-IT" sz="2400" dirty="0">
                <a:latin typeface="Verdana"/>
                <a:cs typeface="Verdana"/>
              </a:rPr>
              <a:t>fino alla stesura finale del documento</a:t>
            </a:r>
            <a:endParaRPr lang="it-IT" sz="2400" dirty="0"/>
          </a:p>
        </p:txBody>
      </p:sp>
      <p:sp>
        <p:nvSpPr>
          <p:cNvPr id="6" name="Rettangolo 5"/>
          <p:cNvSpPr/>
          <p:nvPr/>
        </p:nvSpPr>
        <p:spPr>
          <a:xfrm>
            <a:off x="3489171" y="3409435"/>
            <a:ext cx="1537170" cy="769441"/>
          </a:xfrm>
          <a:prstGeom prst="rect">
            <a:avLst/>
          </a:prstGeom>
        </p:spPr>
        <p:txBody>
          <a:bodyPr wrap="square">
            <a:spAutoFit/>
          </a:bodyPr>
          <a:lstStyle/>
          <a:p>
            <a:pPr algn="ctr"/>
            <a:r>
              <a:rPr lang="it-IT" sz="4400" dirty="0">
                <a:latin typeface="Wingdings"/>
                <a:ea typeface="Wingdings"/>
                <a:cs typeface="Wingdings"/>
              </a:rPr>
              <a:t></a:t>
            </a:r>
            <a:endParaRPr lang="it-IT" sz="4400" dirty="0"/>
          </a:p>
        </p:txBody>
      </p:sp>
    </p:spTree>
    <p:extLst>
      <p:ext uri="{BB962C8B-B14F-4D97-AF65-F5344CB8AC3E}">
        <p14:creationId xmlns:p14="http://schemas.microsoft.com/office/powerpoint/2010/main" val="336676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33403" y="1125936"/>
            <a:ext cx="1823961"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it-IT" sz="2800" dirty="0"/>
              <a:t>redattore 1</a:t>
            </a:r>
            <a:endParaRPr lang="en-US" sz="2800" dirty="0"/>
          </a:p>
        </p:txBody>
      </p:sp>
      <p:sp>
        <p:nvSpPr>
          <p:cNvPr id="3" name="CasellaDiTesto 2"/>
          <p:cNvSpPr txBox="1"/>
          <p:nvPr/>
        </p:nvSpPr>
        <p:spPr>
          <a:xfrm>
            <a:off x="5353883" y="3475198"/>
            <a:ext cx="1823961"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it-IT" sz="2800" dirty="0"/>
              <a:t>redattore 3</a:t>
            </a:r>
            <a:endParaRPr lang="en-US" sz="2800" dirty="0"/>
          </a:p>
        </p:txBody>
      </p:sp>
      <p:sp>
        <p:nvSpPr>
          <p:cNvPr id="4" name="CasellaDiTesto 3"/>
          <p:cNvSpPr txBox="1"/>
          <p:nvPr/>
        </p:nvSpPr>
        <p:spPr>
          <a:xfrm>
            <a:off x="1608083" y="5313350"/>
            <a:ext cx="2329227" cy="523220"/>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it-IT" sz="2800" dirty="0"/>
              <a:t>coordinatore 1</a:t>
            </a:r>
            <a:endParaRPr lang="en-US" sz="2800" dirty="0"/>
          </a:p>
        </p:txBody>
      </p:sp>
      <p:sp>
        <p:nvSpPr>
          <p:cNvPr id="5" name="CasellaDiTesto 4"/>
          <p:cNvSpPr txBox="1"/>
          <p:nvPr/>
        </p:nvSpPr>
        <p:spPr>
          <a:xfrm>
            <a:off x="3912178" y="2169762"/>
            <a:ext cx="1823961"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it-IT" sz="2800" dirty="0"/>
              <a:t>redattore 2</a:t>
            </a:r>
            <a:endParaRPr lang="en-US" sz="2800" dirty="0"/>
          </a:p>
        </p:txBody>
      </p:sp>
      <p:sp>
        <p:nvSpPr>
          <p:cNvPr id="6" name="CasellaDiTesto 5"/>
          <p:cNvSpPr txBox="1"/>
          <p:nvPr/>
        </p:nvSpPr>
        <p:spPr>
          <a:xfrm>
            <a:off x="1043608" y="3367476"/>
            <a:ext cx="2470100" cy="52322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it-IT" sz="2800" dirty="0">
                <a:solidFill>
                  <a:schemeClr val="tx1"/>
                </a:solidFill>
              </a:rPr>
              <a:t>documento v12</a:t>
            </a:r>
            <a:endParaRPr lang="en-US" sz="2800" dirty="0">
              <a:solidFill>
                <a:schemeClr val="tx1"/>
              </a:solidFill>
            </a:endParaRPr>
          </a:p>
        </p:txBody>
      </p:sp>
      <p:cxnSp>
        <p:nvCxnSpPr>
          <p:cNvPr id="7" name="Connettore 2 6"/>
          <p:cNvCxnSpPr/>
          <p:nvPr/>
        </p:nvCxnSpPr>
        <p:spPr>
          <a:xfrm>
            <a:off x="1873982" y="1786929"/>
            <a:ext cx="180020" cy="142604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Connettore 2 7"/>
          <p:cNvCxnSpPr/>
          <p:nvPr/>
        </p:nvCxnSpPr>
        <p:spPr>
          <a:xfrm flipH="1" flipV="1">
            <a:off x="2054002" y="1786930"/>
            <a:ext cx="141734" cy="14260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Connettore 2 8"/>
          <p:cNvCxnSpPr/>
          <p:nvPr/>
        </p:nvCxnSpPr>
        <p:spPr>
          <a:xfrm flipH="1">
            <a:off x="2957153" y="2692982"/>
            <a:ext cx="750751" cy="5199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Connettore 2 9"/>
          <p:cNvCxnSpPr/>
          <p:nvPr/>
        </p:nvCxnSpPr>
        <p:spPr>
          <a:xfrm flipH="1" flipV="1">
            <a:off x="3563888" y="3682947"/>
            <a:ext cx="1584176" cy="5386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Connettore 2 10"/>
          <p:cNvCxnSpPr/>
          <p:nvPr/>
        </p:nvCxnSpPr>
        <p:spPr>
          <a:xfrm flipH="1" flipV="1">
            <a:off x="2555777" y="3998418"/>
            <a:ext cx="401376" cy="11587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ttore 2 11"/>
          <p:cNvCxnSpPr/>
          <p:nvPr/>
        </p:nvCxnSpPr>
        <p:spPr>
          <a:xfrm>
            <a:off x="2360869" y="3998418"/>
            <a:ext cx="411827" cy="11587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Connettore 2 12"/>
          <p:cNvCxnSpPr/>
          <p:nvPr/>
        </p:nvCxnSpPr>
        <p:spPr>
          <a:xfrm>
            <a:off x="3563888" y="3890696"/>
            <a:ext cx="158417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Connettore 2 13"/>
          <p:cNvCxnSpPr/>
          <p:nvPr/>
        </p:nvCxnSpPr>
        <p:spPr>
          <a:xfrm flipV="1">
            <a:off x="3200400" y="2852936"/>
            <a:ext cx="711778" cy="4359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Connettore 2 14"/>
          <p:cNvCxnSpPr/>
          <p:nvPr/>
        </p:nvCxnSpPr>
        <p:spPr>
          <a:xfrm>
            <a:off x="3200400" y="3998418"/>
            <a:ext cx="2811760" cy="15765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CasellaDiTesto 15"/>
          <p:cNvSpPr txBox="1"/>
          <p:nvPr/>
        </p:nvSpPr>
        <p:spPr>
          <a:xfrm>
            <a:off x="5972438" y="5590833"/>
            <a:ext cx="1481752" cy="523220"/>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it-IT" sz="2800" dirty="0"/>
              <a:t>comitato</a:t>
            </a:r>
            <a:endParaRPr lang="en-US" sz="2800" dirty="0"/>
          </a:p>
        </p:txBody>
      </p:sp>
    </p:spTree>
    <p:extLst>
      <p:ext uri="{BB962C8B-B14F-4D97-AF65-F5344CB8AC3E}">
        <p14:creationId xmlns:p14="http://schemas.microsoft.com/office/powerpoint/2010/main" val="218287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35501" y="135005"/>
            <a:ext cx="3844612" cy="626995"/>
          </a:xfrm>
          <a:prstGeom prst="rect">
            <a:avLst/>
          </a:prstGeom>
          <a:solidFill>
            <a:schemeClr val="tx2">
              <a:lumMod val="40000"/>
              <a:lumOff val="60000"/>
            </a:schemeClr>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CasellaDiTesto 2"/>
          <p:cNvSpPr txBox="1"/>
          <p:nvPr/>
        </p:nvSpPr>
        <p:spPr>
          <a:xfrm>
            <a:off x="0" y="2719202"/>
            <a:ext cx="3157790" cy="461665"/>
          </a:xfrm>
          <a:prstGeom prst="rect">
            <a:avLst/>
          </a:prstGeom>
          <a:noFill/>
        </p:spPr>
        <p:txBody>
          <a:bodyPr wrap="square" rtlCol="0">
            <a:spAutoFit/>
          </a:bodyPr>
          <a:lstStyle/>
          <a:p>
            <a:pPr algn="ctr"/>
            <a:r>
              <a:rPr lang="it-IT" sz="2400" dirty="0">
                <a:latin typeface="Verdana"/>
                <a:cs typeface="Verdana"/>
              </a:rPr>
              <a:t>Soci AMD e SID </a:t>
            </a:r>
          </a:p>
        </p:txBody>
      </p:sp>
      <p:sp>
        <p:nvSpPr>
          <p:cNvPr id="4" name="CasellaDiTesto 3"/>
          <p:cNvSpPr txBox="1"/>
          <p:nvPr/>
        </p:nvSpPr>
        <p:spPr>
          <a:xfrm>
            <a:off x="6615195" y="564427"/>
            <a:ext cx="2670329" cy="461665"/>
          </a:xfrm>
          <a:prstGeom prst="rect">
            <a:avLst/>
          </a:prstGeom>
          <a:noFill/>
        </p:spPr>
        <p:txBody>
          <a:bodyPr wrap="square" rtlCol="0">
            <a:spAutoFit/>
          </a:bodyPr>
          <a:lstStyle/>
          <a:p>
            <a:pPr algn="ctr"/>
            <a:r>
              <a:rPr lang="it-IT" sz="2400" dirty="0">
                <a:latin typeface="Verdana"/>
                <a:cs typeface="Verdana"/>
              </a:rPr>
              <a:t>gruppi di studio</a:t>
            </a:r>
          </a:p>
        </p:txBody>
      </p:sp>
      <p:sp>
        <p:nvSpPr>
          <p:cNvPr id="5" name="CasellaDiTesto 4"/>
          <p:cNvSpPr txBox="1"/>
          <p:nvPr/>
        </p:nvSpPr>
        <p:spPr>
          <a:xfrm>
            <a:off x="0" y="564427"/>
            <a:ext cx="2670329" cy="461665"/>
          </a:xfrm>
          <a:prstGeom prst="rect">
            <a:avLst/>
          </a:prstGeom>
          <a:noFill/>
        </p:spPr>
        <p:txBody>
          <a:bodyPr wrap="square" rtlCol="0">
            <a:spAutoFit/>
          </a:bodyPr>
          <a:lstStyle/>
          <a:p>
            <a:pPr algn="ctr"/>
            <a:r>
              <a:rPr lang="it-IT" sz="2400" dirty="0">
                <a:latin typeface="Verdana"/>
                <a:cs typeface="Verdana"/>
              </a:rPr>
              <a:t>gruppi di lavoro</a:t>
            </a:r>
          </a:p>
        </p:txBody>
      </p:sp>
      <p:cxnSp>
        <p:nvCxnSpPr>
          <p:cNvPr id="6" name="Connettore 2 5"/>
          <p:cNvCxnSpPr/>
          <p:nvPr/>
        </p:nvCxnSpPr>
        <p:spPr>
          <a:xfrm flipH="1">
            <a:off x="4305979" y="819663"/>
            <a:ext cx="0" cy="917781"/>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 name="CasellaDiTesto 6"/>
          <p:cNvSpPr txBox="1"/>
          <p:nvPr/>
        </p:nvSpPr>
        <p:spPr>
          <a:xfrm>
            <a:off x="2383312" y="235820"/>
            <a:ext cx="3844612" cy="523220"/>
          </a:xfrm>
          <a:prstGeom prst="rect">
            <a:avLst/>
          </a:prstGeom>
          <a:noFill/>
        </p:spPr>
        <p:txBody>
          <a:bodyPr wrap="square" rtlCol="0">
            <a:spAutoFit/>
          </a:bodyPr>
          <a:lstStyle/>
          <a:p>
            <a:pPr algn="ctr"/>
            <a:r>
              <a:rPr lang="it-IT" sz="2800" dirty="0">
                <a:latin typeface="Verdana"/>
                <a:cs typeface="Verdana"/>
              </a:rPr>
              <a:t>bozza documento</a:t>
            </a:r>
          </a:p>
        </p:txBody>
      </p:sp>
      <p:cxnSp>
        <p:nvCxnSpPr>
          <p:cNvPr id="8" name="Connettore 2 7"/>
          <p:cNvCxnSpPr/>
          <p:nvPr/>
        </p:nvCxnSpPr>
        <p:spPr>
          <a:xfrm flipH="1">
            <a:off x="6280113" y="1045574"/>
            <a:ext cx="1670288" cy="940582"/>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Connettore 2 8"/>
          <p:cNvCxnSpPr/>
          <p:nvPr/>
        </p:nvCxnSpPr>
        <p:spPr>
          <a:xfrm>
            <a:off x="1378723" y="1057143"/>
            <a:ext cx="1056778" cy="929013"/>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 name="CasellaDiTesto 9"/>
          <p:cNvSpPr txBox="1"/>
          <p:nvPr/>
        </p:nvSpPr>
        <p:spPr>
          <a:xfrm>
            <a:off x="3157790" y="1719094"/>
            <a:ext cx="2349198" cy="461665"/>
          </a:xfrm>
          <a:prstGeom prst="rect">
            <a:avLst/>
          </a:prstGeom>
          <a:solidFill>
            <a:srgbClr val="FF6600"/>
          </a:solidFill>
        </p:spPr>
        <p:txBody>
          <a:bodyPr wrap="square" rtlCol="0">
            <a:spAutoFit/>
          </a:bodyPr>
          <a:lstStyle/>
          <a:p>
            <a:pPr algn="ctr"/>
            <a:r>
              <a:rPr lang="it-IT" sz="2400" b="1" dirty="0">
                <a:latin typeface="Verdana"/>
                <a:cs typeface="Verdana"/>
              </a:rPr>
              <a:t>web</a:t>
            </a:r>
          </a:p>
        </p:txBody>
      </p:sp>
      <p:cxnSp>
        <p:nvCxnSpPr>
          <p:cNvPr id="11" name="Connettore 2 10"/>
          <p:cNvCxnSpPr/>
          <p:nvPr/>
        </p:nvCxnSpPr>
        <p:spPr>
          <a:xfrm flipV="1">
            <a:off x="1130498" y="2180761"/>
            <a:ext cx="1305005" cy="613462"/>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5899150" y="2712852"/>
            <a:ext cx="3157790" cy="523220"/>
          </a:xfrm>
          <a:prstGeom prst="rect">
            <a:avLst/>
          </a:prstGeom>
          <a:noFill/>
        </p:spPr>
        <p:txBody>
          <a:bodyPr wrap="square" rtlCol="0">
            <a:spAutoFit/>
          </a:bodyPr>
          <a:lstStyle/>
          <a:p>
            <a:pPr algn="ctr"/>
            <a:r>
              <a:rPr lang="it-IT" sz="2800" dirty="0">
                <a:latin typeface="Verdana"/>
                <a:cs typeface="Verdana"/>
              </a:rPr>
              <a:t>esperti</a:t>
            </a:r>
          </a:p>
        </p:txBody>
      </p:sp>
      <p:cxnSp>
        <p:nvCxnSpPr>
          <p:cNvPr id="13" name="Connettore 2 12"/>
          <p:cNvCxnSpPr/>
          <p:nvPr/>
        </p:nvCxnSpPr>
        <p:spPr>
          <a:xfrm flipH="1" flipV="1">
            <a:off x="6280113" y="2381250"/>
            <a:ext cx="1130498" cy="406623"/>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4" name="Rettangolo 13"/>
          <p:cNvSpPr/>
          <p:nvPr/>
        </p:nvSpPr>
        <p:spPr>
          <a:xfrm>
            <a:off x="2413276" y="3430655"/>
            <a:ext cx="3844612" cy="1113284"/>
          </a:xfrm>
          <a:prstGeom prst="rect">
            <a:avLst/>
          </a:prstGeom>
          <a:solidFill>
            <a:schemeClr val="tx2">
              <a:lumMod val="40000"/>
              <a:lumOff val="60000"/>
            </a:schemeClr>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CasellaDiTesto 14"/>
          <p:cNvSpPr txBox="1"/>
          <p:nvPr/>
        </p:nvSpPr>
        <p:spPr>
          <a:xfrm>
            <a:off x="2615087" y="3801345"/>
            <a:ext cx="3844612" cy="523220"/>
          </a:xfrm>
          <a:prstGeom prst="rect">
            <a:avLst/>
          </a:prstGeom>
          <a:noFill/>
        </p:spPr>
        <p:txBody>
          <a:bodyPr wrap="square" rtlCol="0">
            <a:spAutoFit/>
          </a:bodyPr>
          <a:lstStyle/>
          <a:p>
            <a:pPr algn="ctr"/>
            <a:r>
              <a:rPr lang="it-IT" sz="2800" dirty="0">
                <a:latin typeface="Verdana"/>
                <a:cs typeface="Verdana"/>
              </a:rPr>
              <a:t>documento finale</a:t>
            </a:r>
          </a:p>
        </p:txBody>
      </p:sp>
      <p:sp>
        <p:nvSpPr>
          <p:cNvPr id="16" name="CasellaDiTesto 15"/>
          <p:cNvSpPr txBox="1"/>
          <p:nvPr/>
        </p:nvSpPr>
        <p:spPr>
          <a:xfrm>
            <a:off x="1835291" y="3287906"/>
            <a:ext cx="1556981" cy="369332"/>
          </a:xfrm>
          <a:prstGeom prst="rect">
            <a:avLst/>
          </a:prstGeom>
          <a:solidFill>
            <a:srgbClr val="3366FF"/>
          </a:solidFill>
        </p:spPr>
        <p:txBody>
          <a:bodyPr wrap="square" rtlCol="0">
            <a:spAutoFit/>
          </a:bodyPr>
          <a:lstStyle/>
          <a:p>
            <a:pPr algn="ctr"/>
            <a:r>
              <a:rPr lang="it-IT" dirty="0">
                <a:latin typeface="Verdana"/>
                <a:cs typeface="Verdana"/>
              </a:rPr>
              <a:t>redattore </a:t>
            </a:r>
          </a:p>
        </p:txBody>
      </p:sp>
      <p:sp>
        <p:nvSpPr>
          <p:cNvPr id="17" name="CasellaDiTesto 16"/>
          <p:cNvSpPr txBox="1"/>
          <p:nvPr/>
        </p:nvSpPr>
        <p:spPr>
          <a:xfrm>
            <a:off x="3536000" y="3287906"/>
            <a:ext cx="1556981" cy="369332"/>
          </a:xfrm>
          <a:prstGeom prst="rect">
            <a:avLst/>
          </a:prstGeom>
          <a:solidFill>
            <a:srgbClr val="3366FF"/>
          </a:solidFill>
        </p:spPr>
        <p:txBody>
          <a:bodyPr wrap="square" rtlCol="0">
            <a:spAutoFit/>
          </a:bodyPr>
          <a:lstStyle/>
          <a:p>
            <a:pPr algn="ctr"/>
            <a:r>
              <a:rPr lang="it-IT" dirty="0">
                <a:latin typeface="Verdana"/>
                <a:cs typeface="Verdana"/>
              </a:rPr>
              <a:t>redattore </a:t>
            </a:r>
          </a:p>
        </p:txBody>
      </p:sp>
      <p:sp>
        <p:nvSpPr>
          <p:cNvPr id="18" name="CasellaDiTesto 17"/>
          <p:cNvSpPr txBox="1"/>
          <p:nvPr/>
        </p:nvSpPr>
        <p:spPr>
          <a:xfrm>
            <a:off x="5353955" y="3287906"/>
            <a:ext cx="1556981" cy="369332"/>
          </a:xfrm>
          <a:prstGeom prst="rect">
            <a:avLst/>
          </a:prstGeom>
          <a:solidFill>
            <a:srgbClr val="3366FF"/>
          </a:solidFill>
        </p:spPr>
        <p:txBody>
          <a:bodyPr wrap="square" rtlCol="0">
            <a:spAutoFit/>
          </a:bodyPr>
          <a:lstStyle/>
          <a:p>
            <a:pPr algn="ctr"/>
            <a:r>
              <a:rPr lang="it-IT" dirty="0">
                <a:latin typeface="Verdana"/>
                <a:cs typeface="Verdana"/>
              </a:rPr>
              <a:t>redattore </a:t>
            </a:r>
          </a:p>
        </p:txBody>
      </p:sp>
      <p:cxnSp>
        <p:nvCxnSpPr>
          <p:cNvPr id="19" name="Connettore 2 18"/>
          <p:cNvCxnSpPr/>
          <p:nvPr/>
        </p:nvCxnSpPr>
        <p:spPr>
          <a:xfrm flipH="1">
            <a:off x="2840933" y="2323932"/>
            <a:ext cx="1102677" cy="940582"/>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ttore 2 19"/>
          <p:cNvCxnSpPr>
            <a:endCxn id="17" idx="0"/>
          </p:cNvCxnSpPr>
          <p:nvPr/>
        </p:nvCxnSpPr>
        <p:spPr>
          <a:xfrm>
            <a:off x="4305979" y="2323932"/>
            <a:ext cx="8512" cy="963974"/>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ttore 2 20"/>
          <p:cNvCxnSpPr/>
          <p:nvPr/>
        </p:nvCxnSpPr>
        <p:spPr>
          <a:xfrm>
            <a:off x="5092981" y="2323932"/>
            <a:ext cx="987144" cy="912140"/>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ttore 2 21"/>
          <p:cNvCxnSpPr/>
          <p:nvPr/>
        </p:nvCxnSpPr>
        <p:spPr>
          <a:xfrm>
            <a:off x="4331379" y="4528063"/>
            <a:ext cx="0" cy="536062"/>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 name="CasellaDiTesto 22"/>
          <p:cNvSpPr txBox="1"/>
          <p:nvPr/>
        </p:nvSpPr>
        <p:spPr>
          <a:xfrm>
            <a:off x="2617733" y="5064125"/>
            <a:ext cx="3467316" cy="523220"/>
          </a:xfrm>
          <a:prstGeom prst="rect">
            <a:avLst/>
          </a:prstGeom>
          <a:noFill/>
        </p:spPr>
        <p:txBody>
          <a:bodyPr wrap="square" rtlCol="0">
            <a:spAutoFit/>
          </a:bodyPr>
          <a:lstStyle/>
          <a:p>
            <a:pPr algn="ctr"/>
            <a:r>
              <a:rPr lang="it-IT" sz="2800" dirty="0">
                <a:latin typeface="Verdana"/>
                <a:cs typeface="Verdana"/>
              </a:rPr>
              <a:t>approvazione CD</a:t>
            </a:r>
          </a:p>
        </p:txBody>
      </p:sp>
      <p:sp>
        <p:nvSpPr>
          <p:cNvPr id="24" name="CasellaDiTesto 23"/>
          <p:cNvSpPr txBox="1"/>
          <p:nvPr/>
        </p:nvSpPr>
        <p:spPr>
          <a:xfrm>
            <a:off x="2554233" y="6073775"/>
            <a:ext cx="3610191" cy="461665"/>
          </a:xfrm>
          <a:prstGeom prst="rect">
            <a:avLst/>
          </a:prstGeom>
          <a:solidFill>
            <a:srgbClr val="FF6600"/>
          </a:solidFill>
        </p:spPr>
        <p:txBody>
          <a:bodyPr wrap="square" rtlCol="0">
            <a:spAutoFit/>
          </a:bodyPr>
          <a:lstStyle/>
          <a:p>
            <a:pPr algn="ctr"/>
            <a:r>
              <a:rPr lang="it-IT" sz="2400" b="1" dirty="0">
                <a:latin typeface="Verdana"/>
                <a:cs typeface="Verdana"/>
              </a:rPr>
              <a:t>website Standard</a:t>
            </a:r>
          </a:p>
        </p:txBody>
      </p:sp>
      <p:cxnSp>
        <p:nvCxnSpPr>
          <p:cNvPr id="25" name="Connettore 2 24"/>
          <p:cNvCxnSpPr/>
          <p:nvPr/>
        </p:nvCxnSpPr>
        <p:spPr>
          <a:xfrm>
            <a:off x="4325029" y="5537713"/>
            <a:ext cx="0" cy="536062"/>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546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27125" y="473601"/>
            <a:ext cx="6492875" cy="707886"/>
          </a:xfrm>
          <a:prstGeom prst="rect">
            <a:avLst/>
          </a:prstGeom>
        </p:spPr>
        <p:txBody>
          <a:bodyPr wrap="square">
            <a:spAutoFit/>
          </a:bodyPr>
          <a:lstStyle/>
          <a:p>
            <a:pPr algn="ctr"/>
            <a:r>
              <a:rPr lang="it-IT" sz="4000" i="1" dirty="0">
                <a:solidFill>
                  <a:srgbClr val="3366FF"/>
                </a:solidFill>
                <a:latin typeface="Verdana"/>
                <a:cs typeface="Verdana"/>
              </a:rPr>
              <a:t>Standard Italiani 2014</a:t>
            </a:r>
          </a:p>
        </p:txBody>
      </p:sp>
      <p:sp>
        <p:nvSpPr>
          <p:cNvPr id="3" name="Rettangolo 2"/>
          <p:cNvSpPr/>
          <p:nvPr/>
        </p:nvSpPr>
        <p:spPr>
          <a:xfrm>
            <a:off x="236535" y="1429752"/>
            <a:ext cx="8622092" cy="3785652"/>
          </a:xfrm>
          <a:prstGeom prst="rect">
            <a:avLst/>
          </a:prstGeom>
        </p:spPr>
        <p:txBody>
          <a:bodyPr wrap="square">
            <a:spAutoFit/>
          </a:bodyPr>
          <a:lstStyle/>
          <a:p>
            <a:pPr marL="342900" indent="-342900">
              <a:buClr>
                <a:schemeClr val="tx2">
                  <a:lumMod val="60000"/>
                  <a:lumOff val="40000"/>
                </a:schemeClr>
              </a:buClr>
              <a:buFont typeface="Wingdings" charset="2"/>
              <a:buChar char="q"/>
            </a:pPr>
            <a:r>
              <a:rPr lang="it-IT" sz="2000" dirty="0">
                <a:latin typeface="Verdana"/>
                <a:cs typeface="Verdana"/>
              </a:rPr>
              <a:t>Documento online di facile consultazione</a:t>
            </a:r>
          </a:p>
          <a:p>
            <a:pPr marL="342900" indent="-342900">
              <a:buClr>
                <a:schemeClr val="tx2">
                  <a:lumMod val="60000"/>
                  <a:lumOff val="40000"/>
                </a:schemeClr>
              </a:buClr>
              <a:buFont typeface="Wingdings" charset="2"/>
              <a:buChar char="q"/>
            </a:pPr>
            <a:endParaRPr lang="it-IT" sz="2000" dirty="0">
              <a:latin typeface="Verdana"/>
              <a:cs typeface="Verdana"/>
            </a:endParaRPr>
          </a:p>
          <a:p>
            <a:pPr marL="342900" indent="-342900">
              <a:buClr>
                <a:schemeClr val="tx2">
                  <a:lumMod val="60000"/>
                  <a:lumOff val="40000"/>
                </a:schemeClr>
              </a:buClr>
              <a:buFont typeface="Wingdings" charset="2"/>
              <a:buChar char="q"/>
            </a:pPr>
            <a:r>
              <a:rPr lang="it-IT" sz="2000" dirty="0">
                <a:latin typeface="Verdana"/>
                <a:cs typeface="Verdana"/>
              </a:rPr>
              <a:t>Possibilità di scaricare il pdf del documento</a:t>
            </a:r>
          </a:p>
          <a:p>
            <a:pPr marL="342900" indent="-342900">
              <a:buClr>
                <a:schemeClr val="tx2">
                  <a:lumMod val="60000"/>
                  <a:lumOff val="40000"/>
                </a:schemeClr>
              </a:buClr>
              <a:buFont typeface="Wingdings" charset="2"/>
              <a:buChar char="q"/>
            </a:pPr>
            <a:endParaRPr lang="it-IT" sz="2000" dirty="0">
              <a:latin typeface="Verdana"/>
              <a:cs typeface="Verdana"/>
            </a:endParaRPr>
          </a:p>
          <a:p>
            <a:pPr marL="342900" indent="-342900">
              <a:buClr>
                <a:schemeClr val="tx2">
                  <a:lumMod val="60000"/>
                  <a:lumOff val="40000"/>
                </a:schemeClr>
              </a:buClr>
              <a:buFont typeface="Wingdings" charset="2"/>
              <a:buChar char="q"/>
            </a:pPr>
            <a:r>
              <a:rPr lang="it-IT" sz="2000" dirty="0">
                <a:latin typeface="Verdana"/>
                <a:cs typeface="Verdana"/>
              </a:rPr>
              <a:t>Possibilità di “personalizzare” il documento con annotazioni, evidenziazioni, commenti, ad uso personale</a:t>
            </a:r>
          </a:p>
          <a:p>
            <a:pPr marL="342900" indent="-342900">
              <a:buClr>
                <a:schemeClr val="tx2">
                  <a:lumMod val="60000"/>
                  <a:lumOff val="40000"/>
                </a:schemeClr>
              </a:buClr>
              <a:buFont typeface="Wingdings" charset="2"/>
              <a:buChar char="q"/>
            </a:pPr>
            <a:endParaRPr lang="it-IT" sz="2000" dirty="0">
              <a:latin typeface="Verdana"/>
              <a:cs typeface="Verdana"/>
            </a:endParaRPr>
          </a:p>
          <a:p>
            <a:pPr marL="342900" indent="-342900">
              <a:buClr>
                <a:schemeClr val="tx2">
                  <a:lumMod val="60000"/>
                  <a:lumOff val="40000"/>
                </a:schemeClr>
              </a:buClr>
              <a:buFont typeface="Wingdings" charset="2"/>
              <a:buChar char="q"/>
            </a:pPr>
            <a:r>
              <a:rPr lang="it-IT" sz="2000" dirty="0">
                <a:latin typeface="Verdana"/>
                <a:cs typeface="Verdana"/>
              </a:rPr>
              <a:t>Possibilità di visualizzare e scaricare lavori, </a:t>
            </a:r>
            <a:r>
              <a:rPr lang="it-IT" sz="2000" dirty="0" err="1">
                <a:latin typeface="Verdana"/>
                <a:cs typeface="Verdana"/>
              </a:rPr>
              <a:t>review</a:t>
            </a:r>
            <a:r>
              <a:rPr lang="it-IT" sz="2000" dirty="0">
                <a:latin typeface="Verdana"/>
                <a:cs typeface="Verdana"/>
              </a:rPr>
              <a:t>, documenti di consenso, altre linee guida</a:t>
            </a:r>
          </a:p>
          <a:p>
            <a:pPr marL="342900" indent="-342900">
              <a:buClr>
                <a:schemeClr val="tx2">
                  <a:lumMod val="60000"/>
                  <a:lumOff val="40000"/>
                </a:schemeClr>
              </a:buClr>
              <a:buFont typeface="Wingdings" charset="2"/>
              <a:buChar char="q"/>
            </a:pPr>
            <a:endParaRPr lang="it-IT" sz="2000" dirty="0">
              <a:latin typeface="Verdana"/>
              <a:cs typeface="Verdana"/>
            </a:endParaRPr>
          </a:p>
          <a:p>
            <a:pPr marL="342900" indent="-342900">
              <a:buClr>
                <a:schemeClr val="tx2">
                  <a:lumMod val="60000"/>
                  <a:lumOff val="40000"/>
                </a:schemeClr>
              </a:buClr>
              <a:buFont typeface="Wingdings" charset="2"/>
              <a:buChar char="q"/>
            </a:pPr>
            <a:r>
              <a:rPr lang="it-IT" sz="2000" dirty="0">
                <a:latin typeface="Verdana"/>
                <a:cs typeface="Verdana"/>
              </a:rPr>
              <a:t>Possibilità di aggiornamento continuo con lavori, </a:t>
            </a:r>
            <a:r>
              <a:rPr lang="it-IT" sz="2000" dirty="0" err="1">
                <a:latin typeface="Verdana"/>
                <a:cs typeface="Verdana"/>
              </a:rPr>
              <a:t>review</a:t>
            </a:r>
            <a:r>
              <a:rPr lang="it-IT" sz="2000" dirty="0">
                <a:latin typeface="Verdana"/>
                <a:cs typeface="Verdana"/>
              </a:rPr>
              <a:t>, documenti di consenso, altre linee guida, appena disponibili</a:t>
            </a:r>
          </a:p>
        </p:txBody>
      </p:sp>
      <p:sp>
        <p:nvSpPr>
          <p:cNvPr id="4" name="Rettangolo 3"/>
          <p:cNvSpPr/>
          <p:nvPr/>
        </p:nvSpPr>
        <p:spPr>
          <a:xfrm>
            <a:off x="236535" y="5468461"/>
            <a:ext cx="8622092" cy="1107996"/>
          </a:xfrm>
          <a:prstGeom prst="rect">
            <a:avLst/>
          </a:prstGeom>
          <a:solidFill>
            <a:schemeClr val="tx2">
              <a:lumMod val="40000"/>
              <a:lumOff val="60000"/>
            </a:schemeClr>
          </a:solidFill>
        </p:spPr>
        <p:txBody>
          <a:bodyPr wrap="square">
            <a:spAutoFit/>
          </a:bodyPr>
          <a:lstStyle/>
          <a:p>
            <a:pPr marL="342900" indent="-342900" algn="just">
              <a:buClr>
                <a:schemeClr val="tx2">
                  <a:lumMod val="60000"/>
                  <a:lumOff val="40000"/>
                </a:schemeClr>
              </a:buClr>
              <a:buFont typeface="Wingdings" charset="2"/>
              <a:buChar char="q"/>
            </a:pPr>
            <a:r>
              <a:rPr lang="it-IT" sz="2200" dirty="0">
                <a:latin typeface="Verdana"/>
                <a:cs typeface="Verdana"/>
              </a:rPr>
              <a:t>Possibilità di aggiornare raccomandazioni e commenti degli Standard, non appena si siano accumulate sufficienti evidenze (aggiornamento continuo)</a:t>
            </a:r>
          </a:p>
        </p:txBody>
      </p:sp>
    </p:spTree>
    <p:extLst>
      <p:ext uri="{BB962C8B-B14F-4D97-AF65-F5344CB8AC3E}">
        <p14:creationId xmlns:p14="http://schemas.microsoft.com/office/powerpoint/2010/main" val="349843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rtlCol="0">
            <a:normAutofit fontScale="90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it-IT">
                <a:solidFill>
                  <a:schemeClr val="tx2">
                    <a:lumMod val="75000"/>
                  </a:schemeClr>
                </a:solidFill>
              </a:rPr>
              <a:t>Evidenze e raccomandazioni negli Standard italiani per  la cura del diabete mellito</a:t>
            </a:r>
            <a:endParaRPr lang="it-IT" dirty="0">
              <a:solidFill>
                <a:schemeClr val="tx2">
                  <a:lumMod val="75000"/>
                </a:schemeClr>
              </a:solidFill>
            </a:endParaRPr>
          </a:p>
        </p:txBody>
      </p:sp>
      <p:sp>
        <p:nvSpPr>
          <p:cNvPr id="3" name="Segnaposto numero diapositiva 3"/>
          <p:cNvSpPr>
            <a:spLocks noGrp="1"/>
          </p:cNvSpPr>
          <p:nvPr>
            <p:ph type="sldNum" sz="quarter" idx="12"/>
          </p:nvPr>
        </p:nvSpPr>
        <p:spPr>
          <a:xfrm>
            <a:off x="8686800" y="6416675"/>
            <a:ext cx="457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0943461-A01B-42A4-9EE0-237B71078522}" type="slidenum">
              <a:rPr lang="it-IT" altLang="it-IT">
                <a:solidFill>
                  <a:srgbClr val="898989"/>
                </a:solidFill>
              </a:rPr>
              <a:pPr/>
              <a:t>16</a:t>
            </a:fld>
            <a:endParaRPr lang="it-IT" altLang="it-IT">
              <a:solidFill>
                <a:srgbClr val="898989"/>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1571625"/>
            <a:ext cx="36449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928813"/>
            <a:ext cx="36449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a:spLocks noChangeArrowheads="1"/>
          </p:cNvSpPr>
          <p:nvPr/>
        </p:nvSpPr>
        <p:spPr bwMode="auto">
          <a:xfrm>
            <a:off x="642938" y="6030913"/>
            <a:ext cx="7818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400" b="1" i="1">
                <a:solidFill>
                  <a:srgbClr val="00B0F0"/>
                </a:solidFill>
              </a:rPr>
              <a:t>http://www.snlg-iss.it/metodo, accesso 3/ 2/ 2012</a:t>
            </a:r>
          </a:p>
          <a:p>
            <a:r>
              <a:rPr lang="it-IT" altLang="it-IT" sz="1400" b="1" i="1">
                <a:solidFill>
                  <a:srgbClr val="00B0F0"/>
                </a:solidFill>
              </a:rPr>
              <a:t>Standard italiani per  la cura del diabete mellito, Diabete  Italia, AMD, SID, 2007 </a:t>
            </a:r>
          </a:p>
        </p:txBody>
      </p:sp>
      <p:sp>
        <p:nvSpPr>
          <p:cNvPr id="9" name="CasellaDiTesto 8"/>
          <p:cNvSpPr txBox="1">
            <a:spLocks noChangeArrowheads="1"/>
          </p:cNvSpPr>
          <p:nvPr/>
        </p:nvSpPr>
        <p:spPr bwMode="auto">
          <a:xfrm>
            <a:off x="785813" y="2286000"/>
            <a:ext cx="3571875" cy="20621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2000" b="1" i="1">
                <a:solidFill>
                  <a:schemeClr val="bg1"/>
                </a:solidFill>
              </a:rPr>
              <a:t>Il livello di prova (LdP)</a:t>
            </a:r>
          </a:p>
          <a:p>
            <a:r>
              <a:rPr lang="it-IT" altLang="it-IT" b="1" i="1">
                <a:solidFill>
                  <a:schemeClr val="bg1"/>
                </a:solidFill>
              </a:rPr>
              <a:t> </a:t>
            </a:r>
            <a:r>
              <a:rPr lang="it-IT" altLang="it-IT" b="1">
                <a:solidFill>
                  <a:schemeClr val="bg1"/>
                </a:solidFill>
              </a:rPr>
              <a:t>si riferisce alla  </a:t>
            </a:r>
            <a:r>
              <a:rPr lang="it-IT" altLang="it-IT" b="1" i="1" u="sng">
                <a:solidFill>
                  <a:schemeClr val="bg1"/>
                </a:solidFill>
              </a:rPr>
              <a:t>probabilità</a:t>
            </a:r>
            <a:r>
              <a:rPr lang="it-IT" altLang="it-IT" b="1" u="sng">
                <a:solidFill>
                  <a:schemeClr val="bg1"/>
                </a:solidFill>
              </a:rPr>
              <a:t>  </a:t>
            </a:r>
            <a:r>
              <a:rPr lang="it-IT" altLang="it-IT" b="1">
                <a:solidFill>
                  <a:schemeClr val="bg1"/>
                </a:solidFill>
              </a:rPr>
              <a:t>che un certo numero  di  conoscenze sia derivato  da studi  pianificati  e condotti in modo tale da  produrre </a:t>
            </a:r>
            <a:r>
              <a:rPr lang="it-IT" altLang="it-IT" b="1" i="1" u="sng">
                <a:solidFill>
                  <a:schemeClr val="bg1"/>
                </a:solidFill>
              </a:rPr>
              <a:t>informazioni  valide e prive di  errori sistematici.</a:t>
            </a:r>
          </a:p>
        </p:txBody>
      </p:sp>
      <p:sp>
        <p:nvSpPr>
          <p:cNvPr id="10" name="CasellaDiTesto 9"/>
          <p:cNvSpPr txBox="1">
            <a:spLocks noChangeArrowheads="1"/>
          </p:cNvSpPr>
          <p:nvPr/>
        </p:nvSpPr>
        <p:spPr bwMode="auto">
          <a:xfrm>
            <a:off x="4714875" y="2286000"/>
            <a:ext cx="4071938" cy="2062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2000" b="1" i="1">
                <a:solidFill>
                  <a:schemeClr val="bg1"/>
                </a:solidFill>
              </a:rPr>
              <a:t>La forza della raccomandazione </a:t>
            </a:r>
            <a:r>
              <a:rPr lang="it-IT" altLang="it-IT" b="1" i="1">
                <a:solidFill>
                  <a:schemeClr val="bg1"/>
                </a:solidFill>
              </a:rPr>
              <a:t>(FdR)  </a:t>
            </a:r>
            <a:r>
              <a:rPr lang="it-IT" altLang="it-IT" b="1">
                <a:solidFill>
                  <a:schemeClr val="bg1"/>
                </a:solidFill>
              </a:rPr>
              <a:t>si riferisce alla </a:t>
            </a:r>
            <a:r>
              <a:rPr lang="it-IT" altLang="it-IT" b="1" i="1" u="sng">
                <a:solidFill>
                  <a:schemeClr val="bg1"/>
                </a:solidFill>
              </a:rPr>
              <a:t>probabilità </a:t>
            </a:r>
            <a:r>
              <a:rPr lang="it-IT" altLang="it-IT" b="1" u="sng">
                <a:solidFill>
                  <a:schemeClr val="bg1"/>
                </a:solidFill>
              </a:rPr>
              <a:t>c</a:t>
            </a:r>
            <a:r>
              <a:rPr lang="it-IT" altLang="it-IT" b="1">
                <a:solidFill>
                  <a:schemeClr val="bg1"/>
                </a:solidFill>
              </a:rPr>
              <a:t>he l’applicazione nella pratica di una raccomandazione determini un </a:t>
            </a:r>
            <a:r>
              <a:rPr lang="it-IT" altLang="it-IT" b="1" i="1" u="sng">
                <a:solidFill>
                  <a:schemeClr val="bg1"/>
                </a:solidFill>
              </a:rPr>
              <a:t>miglioramento dello stato di salute della popolazione</a:t>
            </a:r>
            <a:r>
              <a:rPr lang="it-IT" altLang="it-IT" b="1">
                <a:solidFill>
                  <a:schemeClr val="bg1"/>
                </a:solidFill>
              </a:rPr>
              <a:t>, obiettivo cui la raccomandazione è rivolta.</a:t>
            </a:r>
            <a:endParaRPr lang="it-IT" altLang="it-IT"/>
          </a:p>
        </p:txBody>
      </p:sp>
    </p:spTree>
    <p:extLst>
      <p:ext uri="{BB962C8B-B14F-4D97-AF65-F5344CB8AC3E}">
        <p14:creationId xmlns:p14="http://schemas.microsoft.com/office/powerpoint/2010/main" val="18229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ppt_w*0.70"/>
                                          </p:val>
                                        </p:tav>
                                        <p:tav tm="100000">
                                          <p:val>
                                            <p:strVal val="#ppt_w"/>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strVal val="#ppt_w*0.70"/>
                                          </p:val>
                                        </p:tav>
                                        <p:tav tm="100000">
                                          <p:val>
                                            <p:strVal val="#ppt_w"/>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it-IT" altLang="it-IT"/>
              <a:t>Raccomandazione A su prove diverse</a:t>
            </a:r>
          </a:p>
        </p:txBody>
      </p:sp>
      <p:sp>
        <p:nvSpPr>
          <p:cNvPr id="3" name="Segnaposto testo 2"/>
          <p:cNvSpPr txBox="1">
            <a:spLocks/>
          </p:cNvSpPr>
          <p:nvPr/>
        </p:nvSpPr>
        <p:spPr>
          <a:xfrm>
            <a:off x="457200" y="1535113"/>
            <a:ext cx="4040188" cy="639762"/>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it-IT" altLang="it-IT"/>
              <a:t>Prevenzione: </a:t>
            </a:r>
            <a:r>
              <a:rPr lang="it-IT" altLang="it-IT" i="1"/>
              <a:t>I, A</a:t>
            </a:r>
          </a:p>
        </p:txBody>
      </p:sp>
      <p:sp>
        <p:nvSpPr>
          <p:cNvPr id="4" name="Segnaposto contenuto 3"/>
          <p:cNvSpPr txBox="1">
            <a:spLocks/>
          </p:cNvSpPr>
          <p:nvPr/>
        </p:nvSpPr>
        <p:spPr>
          <a:xfrm>
            <a:off x="457200" y="2174875"/>
            <a:ext cx="4040188" cy="3951288"/>
          </a:xfrm>
          <a:prstGeom prst="rect">
            <a:avLst/>
          </a:prstGeom>
        </p:spPr>
        <p:txBody>
          <a:bodyPr rtlCol="0">
            <a:normAutofit fontScale="70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defRPr/>
            </a:pPr>
            <a:r>
              <a:rPr lang="it-IT" dirty="0"/>
              <a:t>Evitare il sovrappeso e svolgere un’attività fisica regolare (20</a:t>
            </a:r>
            <a:r>
              <a:rPr lang="en-US" dirty="0"/>
              <a:t>‑</a:t>
            </a:r>
            <a:r>
              <a:rPr lang="it-IT" dirty="0"/>
              <a:t>30 minuti al giorno o 150 minuti alla settimana) rappresentano i mezzi più appropriati per ridurre il rischio di insorgenza di diabete mellito tipo 2 nei soggetti con ridotta tolleranza ai carboidrati (IGT). SEBBENE NON FORMALMENTE DIMOSTRATO E’ PROBABILE CHE QUESTA RACCOMANDAZIONE SIA VALIDA ANCHE PER ALTRE FORME DI DISGLICEMIA (IFG,HBA1C 42-48MMOL/MOL)</a:t>
            </a:r>
          </a:p>
          <a:p>
            <a:pPr>
              <a:defRPr/>
            </a:pPr>
            <a:r>
              <a:rPr lang="it-IT" sz="1900" b="1" dirty="0">
                <a:solidFill>
                  <a:srgbClr val="C00000"/>
                </a:solidFill>
              </a:rPr>
              <a:t>Livello della prova I, </a:t>
            </a:r>
          </a:p>
          <a:p>
            <a:pPr>
              <a:defRPr/>
            </a:pPr>
            <a:r>
              <a:rPr lang="it-IT" sz="1900" b="1" dirty="0">
                <a:solidFill>
                  <a:srgbClr val="C00000"/>
                </a:solidFill>
              </a:rPr>
              <a:t>Forza della raccomandazione A</a:t>
            </a:r>
            <a:endParaRPr lang="it-IT" sz="1900" dirty="0">
              <a:solidFill>
                <a:srgbClr val="C00000"/>
              </a:solidFill>
            </a:endParaRPr>
          </a:p>
          <a:p>
            <a:pPr>
              <a:defRPr/>
            </a:pPr>
            <a:endParaRPr lang="it-IT" dirty="0"/>
          </a:p>
        </p:txBody>
      </p:sp>
      <p:sp>
        <p:nvSpPr>
          <p:cNvPr id="5" name="Segnaposto testo 4"/>
          <p:cNvSpPr txBox="1">
            <a:spLocks/>
          </p:cNvSpPr>
          <p:nvPr/>
        </p:nvSpPr>
        <p:spPr>
          <a:xfrm>
            <a:off x="4645025" y="1535113"/>
            <a:ext cx="4041775" cy="639762"/>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it-IT" altLang="it-IT"/>
              <a:t>Diagnosi: </a:t>
            </a:r>
            <a:r>
              <a:rPr lang="it-IT" altLang="it-IT" i="1"/>
              <a:t>III, A</a:t>
            </a:r>
          </a:p>
        </p:txBody>
      </p:sp>
      <p:sp>
        <p:nvSpPr>
          <p:cNvPr id="6" name="Segnaposto contenuto 5"/>
          <p:cNvSpPr txBox="1">
            <a:spLocks/>
          </p:cNvSpPr>
          <p:nvPr/>
        </p:nvSpPr>
        <p:spPr>
          <a:xfrm>
            <a:off x="4645025" y="2174875"/>
            <a:ext cx="4041775" cy="3951288"/>
          </a:xfrm>
          <a:prstGeom prst="rect">
            <a:avLst/>
          </a:prstGeom>
        </p:spPr>
        <p:txBody>
          <a:bodyPr rtlCol="0">
            <a:normAutofit fontScale="70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defRPr/>
            </a:pPr>
            <a:r>
              <a:rPr lang="it-IT" dirty="0"/>
              <a:t>In </a:t>
            </a:r>
            <a:r>
              <a:rPr lang="it-IT" i="1" dirty="0"/>
              <a:t>assenza </a:t>
            </a:r>
            <a:r>
              <a:rPr lang="it-IT" dirty="0"/>
              <a:t>dei sintomi tipici della malattia  la diagnosi di diabete deve essere posta con il riscontro, confermato in almeno due diverse occasioni di:                                                        • glicemia a digiuno </a:t>
            </a:r>
            <a:r>
              <a:rPr lang="it-IT" dirty="0">
                <a:sym typeface="Symbol"/>
              </a:rPr>
              <a:t></a:t>
            </a:r>
            <a:r>
              <a:rPr lang="it-IT" dirty="0"/>
              <a:t>126 mg/dl (PER DIGIUNO SI INTENDE ALMENO 8 ORE DI ASTENSIONE DAL CIBO)                    </a:t>
            </a:r>
          </a:p>
          <a:p>
            <a:pPr>
              <a:defRPr/>
            </a:pPr>
            <a:r>
              <a:rPr lang="it-IT" dirty="0"/>
              <a:t> </a:t>
            </a:r>
            <a:r>
              <a:rPr lang="it-IT" i="1" dirty="0"/>
              <a:t>oppure                                                                       </a:t>
            </a:r>
            <a:r>
              <a:rPr lang="it-IT" dirty="0"/>
              <a:t> glicemia </a:t>
            </a:r>
            <a:r>
              <a:rPr lang="it-IT" dirty="0">
                <a:sym typeface="Symbol"/>
              </a:rPr>
              <a:t></a:t>
            </a:r>
            <a:r>
              <a:rPr lang="it-IT" dirty="0"/>
              <a:t>200 mg/dl 2 ore dopo carico orale di glucosio (eseguito con 75 g)</a:t>
            </a:r>
          </a:p>
          <a:p>
            <a:pPr>
              <a:defRPr/>
            </a:pPr>
            <a:r>
              <a:rPr lang="it-IT" dirty="0"/>
              <a:t>OPPURE </a:t>
            </a:r>
          </a:p>
          <a:p>
            <a:pPr>
              <a:defRPr/>
            </a:pPr>
            <a:r>
              <a:rPr lang="it-IT" dirty="0"/>
              <a:t>HBA1C</a:t>
            </a:r>
            <a:r>
              <a:rPr lang="it-IT" u="sng" dirty="0"/>
              <a:t>&lt; </a:t>
            </a:r>
            <a:r>
              <a:rPr lang="it-IT" dirty="0"/>
              <a:t>48 </a:t>
            </a:r>
            <a:r>
              <a:rPr lang="it-IT" dirty="0" err="1"/>
              <a:t>mmol</a:t>
            </a:r>
            <a:r>
              <a:rPr lang="it-IT" dirty="0"/>
              <a:t>/</a:t>
            </a:r>
            <a:r>
              <a:rPr lang="it-IT" dirty="0" err="1"/>
              <a:t>mol</a:t>
            </a:r>
            <a:r>
              <a:rPr lang="it-IT" dirty="0"/>
              <a:t> (a condizione che il dosaggio sia standardizzato IFCC…) </a:t>
            </a:r>
          </a:p>
          <a:p>
            <a:pPr>
              <a:defRPr/>
            </a:pPr>
            <a:r>
              <a:rPr lang="it-IT" b="1" dirty="0">
                <a:solidFill>
                  <a:srgbClr val="C00000"/>
                </a:solidFill>
              </a:rPr>
              <a:t>Livello della prova III, </a:t>
            </a:r>
          </a:p>
          <a:p>
            <a:pPr>
              <a:defRPr/>
            </a:pPr>
            <a:r>
              <a:rPr lang="it-IT" b="1" dirty="0">
                <a:solidFill>
                  <a:srgbClr val="C00000"/>
                </a:solidFill>
              </a:rPr>
              <a:t>Forza della raccomandazione A</a:t>
            </a:r>
            <a:endParaRPr lang="it-IT" dirty="0">
              <a:solidFill>
                <a:srgbClr val="C00000"/>
              </a:solidFill>
            </a:endParaRPr>
          </a:p>
          <a:p>
            <a:pPr>
              <a:defRPr/>
            </a:pPr>
            <a:endParaRPr lang="it-IT" dirty="0"/>
          </a:p>
        </p:txBody>
      </p:sp>
      <p:sp>
        <p:nvSpPr>
          <p:cNvPr id="10" name="CasellaDiTesto 3"/>
          <p:cNvSpPr txBox="1">
            <a:spLocks noChangeArrowheads="1"/>
          </p:cNvSpPr>
          <p:nvPr/>
        </p:nvSpPr>
        <p:spPr bwMode="auto">
          <a:xfrm>
            <a:off x="172684" y="6279269"/>
            <a:ext cx="89446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200" b="1" i="1" dirty="0">
                <a:solidFill>
                  <a:srgbClr val="00B0F0"/>
                </a:solidFill>
              </a:rPr>
              <a:t>AMD, SID Standard italiani per  la cura del diabete mellito 2016</a:t>
            </a:r>
          </a:p>
        </p:txBody>
      </p:sp>
    </p:spTree>
    <p:extLst>
      <p:ext uri="{BB962C8B-B14F-4D97-AF65-F5344CB8AC3E}">
        <p14:creationId xmlns:p14="http://schemas.microsoft.com/office/powerpoint/2010/main" val="4241702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it-IT" altLang="it-IT"/>
              <a:t>Prove “basse”, raccomandazioni “alte”</a:t>
            </a:r>
          </a:p>
        </p:txBody>
      </p:sp>
      <p:sp>
        <p:nvSpPr>
          <p:cNvPr id="3" name="Segnaposto testo 2"/>
          <p:cNvSpPr txBox="1">
            <a:spLocks/>
          </p:cNvSpPr>
          <p:nvPr/>
        </p:nvSpPr>
        <p:spPr>
          <a:xfrm>
            <a:off x="457200" y="1535113"/>
            <a:ext cx="4040188" cy="639762"/>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it-IT" altLang="it-IT" dirty="0"/>
              <a:t>Empowerment: </a:t>
            </a:r>
            <a:r>
              <a:rPr lang="it-IT" altLang="it-IT" i="1" dirty="0"/>
              <a:t>VI, B</a:t>
            </a:r>
          </a:p>
        </p:txBody>
      </p:sp>
      <p:sp>
        <p:nvSpPr>
          <p:cNvPr id="4" name="Segnaposto contenuto 3"/>
          <p:cNvSpPr txBox="1">
            <a:spLocks/>
          </p:cNvSpPr>
          <p:nvPr/>
        </p:nvSpPr>
        <p:spPr>
          <a:xfrm>
            <a:off x="457200" y="2174875"/>
            <a:ext cx="4040188" cy="3951288"/>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it-IT" altLang="it-IT" sz="1400" dirty="0"/>
              <a:t>I diabetici devono assumere un ruolo attivo nel piano di cura, formulato come un’alleanza terapeutica personalizzata tra il paziente, la sua famiglia e i membri del team diabetologico…….</a:t>
            </a:r>
          </a:p>
          <a:p>
            <a:r>
              <a:rPr lang="it-IT" altLang="it-IT" sz="1400" b="1" dirty="0">
                <a:solidFill>
                  <a:srgbClr val="C00000"/>
                </a:solidFill>
              </a:rPr>
              <a:t>Livello della prova VI,</a:t>
            </a:r>
          </a:p>
          <a:p>
            <a:r>
              <a:rPr lang="it-IT" altLang="it-IT" sz="1400" b="1" dirty="0">
                <a:solidFill>
                  <a:srgbClr val="C00000"/>
                </a:solidFill>
              </a:rPr>
              <a:t>Forza della raccomandazione </a:t>
            </a:r>
            <a:r>
              <a:rPr lang="it-IT" altLang="it-IT" sz="1800" b="1" dirty="0">
                <a:solidFill>
                  <a:srgbClr val="C00000"/>
                </a:solidFill>
              </a:rPr>
              <a:t>B</a:t>
            </a:r>
            <a:endParaRPr lang="it-IT" altLang="it-IT" sz="1800" dirty="0">
              <a:solidFill>
                <a:srgbClr val="C00000"/>
              </a:solidFill>
            </a:endParaRPr>
          </a:p>
        </p:txBody>
      </p:sp>
      <p:sp>
        <p:nvSpPr>
          <p:cNvPr id="5" name="Segnaposto testo 4"/>
          <p:cNvSpPr txBox="1">
            <a:spLocks/>
          </p:cNvSpPr>
          <p:nvPr/>
        </p:nvSpPr>
        <p:spPr>
          <a:xfrm>
            <a:off x="4645025" y="1535113"/>
            <a:ext cx="4041775" cy="639762"/>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it-IT" altLang="it-IT"/>
              <a:t>Hb A1c: </a:t>
            </a:r>
            <a:r>
              <a:rPr lang="it-IT" altLang="it-IT" i="1"/>
              <a:t>VI, A</a:t>
            </a:r>
          </a:p>
        </p:txBody>
      </p:sp>
      <p:sp>
        <p:nvSpPr>
          <p:cNvPr id="6" name="Segnaposto contenuto 5"/>
          <p:cNvSpPr txBox="1">
            <a:spLocks/>
          </p:cNvSpPr>
          <p:nvPr/>
        </p:nvSpPr>
        <p:spPr>
          <a:xfrm>
            <a:off x="4645025" y="2174875"/>
            <a:ext cx="4041775" cy="3951288"/>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it-IT" altLang="it-IT" sz="1400" dirty="0"/>
              <a:t>La valutazione del controllo glicemico ottenuto in un soggetto diabetico deve includere il periodico esame  dell’HbA1c. </a:t>
            </a:r>
          </a:p>
          <a:p>
            <a:r>
              <a:rPr lang="it-IT" altLang="it-IT" sz="1400" b="1" dirty="0">
                <a:solidFill>
                  <a:srgbClr val="C00000"/>
                </a:solidFill>
              </a:rPr>
              <a:t>Livello della prova VI, </a:t>
            </a:r>
          </a:p>
          <a:p>
            <a:r>
              <a:rPr lang="it-IT" altLang="it-IT" sz="1400" b="1" dirty="0">
                <a:solidFill>
                  <a:srgbClr val="C00000"/>
                </a:solidFill>
              </a:rPr>
              <a:t>Forza della raccomandazione A</a:t>
            </a:r>
          </a:p>
        </p:txBody>
      </p:sp>
      <p:sp>
        <p:nvSpPr>
          <p:cNvPr id="10" name="CasellaDiTesto 3"/>
          <p:cNvSpPr txBox="1">
            <a:spLocks noChangeArrowheads="1"/>
          </p:cNvSpPr>
          <p:nvPr/>
        </p:nvSpPr>
        <p:spPr bwMode="auto">
          <a:xfrm>
            <a:off x="142875" y="5929313"/>
            <a:ext cx="9001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200" b="1" i="1" dirty="0">
                <a:solidFill>
                  <a:srgbClr val="00B0F0"/>
                </a:solidFill>
              </a:rPr>
              <a:t>AMD, SID Standard italiani per  la cura del diabete mellito 2016</a:t>
            </a:r>
          </a:p>
        </p:txBody>
      </p:sp>
    </p:spTree>
    <p:extLst>
      <p:ext uri="{BB962C8B-B14F-4D97-AF65-F5344CB8AC3E}">
        <p14:creationId xmlns:p14="http://schemas.microsoft.com/office/powerpoint/2010/main" val="12808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it-IT" altLang="it-IT" dirty="0"/>
              <a:t>Prove “alte”, raccomandazioni negative</a:t>
            </a:r>
          </a:p>
        </p:txBody>
      </p:sp>
      <p:sp>
        <p:nvSpPr>
          <p:cNvPr id="3" name="Segnaposto testo 2"/>
          <p:cNvSpPr txBox="1">
            <a:spLocks/>
          </p:cNvSpPr>
          <p:nvPr/>
        </p:nvSpPr>
        <p:spPr>
          <a:xfrm>
            <a:off x="457200" y="1535113"/>
            <a:ext cx="4040188" cy="639762"/>
          </a:xfrm>
          <a:prstGeom prst="rect">
            <a:avLst/>
          </a:prstGeom>
        </p:spPr>
        <p:txBody>
          <a:bodyPr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defRPr/>
            </a:pPr>
            <a:r>
              <a:rPr lang="it-IT" sz="1600" dirty="0"/>
              <a:t>Ipertensione e suo trattamento : </a:t>
            </a:r>
            <a:r>
              <a:rPr lang="it-IT" sz="1600" i="1" dirty="0"/>
              <a:t>I, d</a:t>
            </a:r>
          </a:p>
        </p:txBody>
      </p:sp>
      <p:sp>
        <p:nvSpPr>
          <p:cNvPr id="4" name="Segnaposto contenuto 3"/>
          <p:cNvSpPr txBox="1">
            <a:spLocks/>
          </p:cNvSpPr>
          <p:nvPr/>
        </p:nvSpPr>
        <p:spPr>
          <a:xfrm>
            <a:off x="457200" y="1978025"/>
            <a:ext cx="4040188" cy="3951288"/>
          </a:xfrm>
          <a:prstGeom prst="rect">
            <a:avLst/>
          </a:prstGeom>
        </p:spPr>
        <p:txBody>
          <a:bodyPr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defRPr/>
            </a:pPr>
            <a:r>
              <a:rPr lang="it-IT" dirty="0"/>
              <a:t>.Gli alfa litici sono tra i farmaci di ultima scelta nel trattamento dell’ipertensione nel diabete </a:t>
            </a:r>
          </a:p>
          <a:p>
            <a:pPr>
              <a:defRPr/>
            </a:pPr>
            <a:r>
              <a:rPr lang="it-IT" sz="2100" b="1" dirty="0">
                <a:solidFill>
                  <a:srgbClr val="C00000"/>
                </a:solidFill>
              </a:rPr>
              <a:t>Livello della Prova I, </a:t>
            </a:r>
          </a:p>
          <a:p>
            <a:pPr>
              <a:defRPr/>
            </a:pPr>
            <a:r>
              <a:rPr lang="it-IT" sz="2100" b="1" dirty="0">
                <a:solidFill>
                  <a:srgbClr val="C00000"/>
                </a:solidFill>
              </a:rPr>
              <a:t>Forza della raccomandazione d</a:t>
            </a:r>
            <a:endParaRPr lang="it-IT" sz="2100" dirty="0">
              <a:solidFill>
                <a:srgbClr val="C00000"/>
              </a:solidFill>
            </a:endParaRPr>
          </a:p>
          <a:p>
            <a:pPr>
              <a:defRPr/>
            </a:pPr>
            <a:endParaRPr lang="it-IT" dirty="0"/>
          </a:p>
        </p:txBody>
      </p:sp>
      <p:sp>
        <p:nvSpPr>
          <p:cNvPr id="5" name="Segnaposto testo 4"/>
          <p:cNvSpPr txBox="1">
            <a:spLocks/>
          </p:cNvSpPr>
          <p:nvPr/>
        </p:nvSpPr>
        <p:spPr>
          <a:xfrm>
            <a:off x="4645025" y="1535113"/>
            <a:ext cx="4041775" cy="639762"/>
          </a:xfrm>
          <a:prstGeom prst="rect">
            <a:avLst/>
          </a:prstGeom>
        </p:spPr>
        <p:txBody>
          <a:bodyPr rtlCol="0">
            <a:normAutofit fontScale="850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defRPr/>
            </a:pPr>
            <a:r>
              <a:rPr lang="it-IT" dirty="0"/>
              <a:t>Terapia medica nutrizionale : </a:t>
            </a:r>
            <a:r>
              <a:rPr lang="it-IT" i="1" dirty="0" err="1"/>
              <a:t>Ii</a:t>
            </a:r>
            <a:r>
              <a:rPr lang="it-IT" i="1" dirty="0"/>
              <a:t>, d</a:t>
            </a:r>
          </a:p>
        </p:txBody>
      </p:sp>
      <p:sp>
        <p:nvSpPr>
          <p:cNvPr id="6" name="Segnaposto contenuto 5"/>
          <p:cNvSpPr txBox="1">
            <a:spLocks/>
          </p:cNvSpPr>
          <p:nvPr/>
        </p:nvSpPr>
        <p:spPr>
          <a:xfrm>
            <a:off x="4645025" y="2174875"/>
            <a:ext cx="4041775" cy="3951288"/>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it-IT" altLang="it-IT" sz="1600" dirty="0"/>
              <a:t>Al momento non esistono evidenze per suggerire l’uso di diete a basso contenuto di carboidrati (ovvero con restrizione sotto 130 gr/die) nelle persone con diabete . </a:t>
            </a:r>
          </a:p>
          <a:p>
            <a:r>
              <a:rPr lang="it-IT" altLang="it-IT" sz="1600" b="1" dirty="0">
                <a:solidFill>
                  <a:srgbClr val="C00000"/>
                </a:solidFill>
              </a:rPr>
              <a:t>Livello della Prova </a:t>
            </a:r>
            <a:r>
              <a:rPr lang="it-IT" altLang="it-IT" sz="1600" b="1" dirty="0" err="1">
                <a:solidFill>
                  <a:srgbClr val="C00000"/>
                </a:solidFill>
              </a:rPr>
              <a:t>Ii</a:t>
            </a:r>
            <a:r>
              <a:rPr lang="it-IT" altLang="it-IT" sz="1600" b="1" dirty="0">
                <a:solidFill>
                  <a:srgbClr val="C00000"/>
                </a:solidFill>
              </a:rPr>
              <a:t>, </a:t>
            </a:r>
          </a:p>
          <a:p>
            <a:r>
              <a:rPr lang="it-IT" altLang="it-IT" sz="1600" b="1" dirty="0">
                <a:solidFill>
                  <a:srgbClr val="C00000"/>
                </a:solidFill>
              </a:rPr>
              <a:t>Forza della raccomandazione </a:t>
            </a:r>
            <a:r>
              <a:rPr lang="it-IT" altLang="it-IT" sz="1800" b="1" dirty="0">
                <a:solidFill>
                  <a:srgbClr val="C00000"/>
                </a:solidFill>
              </a:rPr>
              <a:t>d</a:t>
            </a:r>
          </a:p>
          <a:p>
            <a:endParaRPr lang="it-IT" altLang="it-IT" dirty="0"/>
          </a:p>
        </p:txBody>
      </p:sp>
      <p:sp>
        <p:nvSpPr>
          <p:cNvPr id="10" name="CasellaDiTesto 3"/>
          <p:cNvSpPr txBox="1">
            <a:spLocks noChangeArrowheads="1"/>
          </p:cNvSpPr>
          <p:nvPr/>
        </p:nvSpPr>
        <p:spPr bwMode="auto">
          <a:xfrm>
            <a:off x="142875" y="5929313"/>
            <a:ext cx="9001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200" b="1" i="1" dirty="0">
                <a:solidFill>
                  <a:srgbClr val="00B0F0"/>
                </a:solidFill>
              </a:rPr>
              <a:t>AMD, SID Standard italiani per  la cura del diabete mellito 2016</a:t>
            </a:r>
          </a:p>
        </p:txBody>
      </p:sp>
    </p:spTree>
    <p:extLst>
      <p:ext uri="{BB962C8B-B14F-4D97-AF65-F5344CB8AC3E}">
        <p14:creationId xmlns:p14="http://schemas.microsoft.com/office/powerpoint/2010/main" val="247582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57200" y="274638"/>
            <a:ext cx="8229600" cy="114300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it-IT" altLang="it-IT" sz="3200"/>
              <a:t>Linee guida: definizione e obiettivi generali</a:t>
            </a:r>
          </a:p>
        </p:txBody>
      </p:sp>
      <p:sp>
        <p:nvSpPr>
          <p:cNvPr id="5" name="Segnaposto contenuto 2"/>
          <p:cNvSpPr txBox="1">
            <a:spLocks/>
          </p:cNvSpPr>
          <p:nvPr/>
        </p:nvSpPr>
        <p:spPr>
          <a:xfrm>
            <a:off x="323850" y="1412875"/>
            <a:ext cx="8640763" cy="3557588"/>
          </a:xfrm>
          <a:prstGeom prst="rect">
            <a:avLst/>
          </a:prstGeom>
        </p:spPr>
        <p:txBody>
          <a:bodyPr rtlCol="0">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defRPr/>
            </a:pPr>
            <a:r>
              <a:rPr lang="it-IT" sz="2800" dirty="0"/>
              <a:t>Le linee-guida sono “raccomandazioni elaborate in modo </a:t>
            </a:r>
            <a:r>
              <a:rPr lang="it-IT" sz="2800" dirty="0">
                <a:solidFill>
                  <a:srgbClr val="C00000"/>
                </a:solidFill>
              </a:rPr>
              <a:t>sistematico </a:t>
            </a:r>
            <a:r>
              <a:rPr lang="it-IT" sz="2800" dirty="0"/>
              <a:t>per assistere medici e pazienti in decisioni relative a quali modalità di </a:t>
            </a:r>
            <a:r>
              <a:rPr lang="it-IT" sz="2800" dirty="0">
                <a:solidFill>
                  <a:srgbClr val="C00000"/>
                </a:solidFill>
              </a:rPr>
              <a:t>assistenza appropriate adottare in specifiche circostanze </a:t>
            </a:r>
            <a:r>
              <a:rPr lang="it-IT" sz="2800" dirty="0"/>
              <a:t>cliniche”</a:t>
            </a:r>
          </a:p>
          <a:p>
            <a:pPr marL="0" indent="0">
              <a:buFont typeface="Wingdings" panose="05000000000000000000" pitchFamily="2" charset="2"/>
              <a:buNone/>
              <a:defRPr/>
            </a:pPr>
            <a:r>
              <a:rPr lang="it-IT" sz="2800" dirty="0"/>
              <a:t> </a:t>
            </a:r>
          </a:p>
          <a:p>
            <a:pPr>
              <a:defRPr/>
            </a:pPr>
            <a:r>
              <a:rPr lang="it-IT" sz="2800" dirty="0"/>
              <a:t>La loro funzione </a:t>
            </a:r>
            <a:r>
              <a:rPr lang="it-IT" sz="2800" dirty="0" err="1"/>
              <a:t>é</a:t>
            </a:r>
            <a:r>
              <a:rPr lang="it-IT" sz="2800" dirty="0"/>
              <a:t> “</a:t>
            </a:r>
            <a:r>
              <a:rPr lang="it-IT" sz="2800" dirty="0">
                <a:solidFill>
                  <a:srgbClr val="C00000"/>
                </a:solidFill>
              </a:rPr>
              <a:t>formulare esplicite raccomandazioni </a:t>
            </a:r>
            <a:r>
              <a:rPr lang="it-IT" sz="2800" dirty="0"/>
              <a:t>con il preciso intento di </a:t>
            </a:r>
            <a:r>
              <a:rPr lang="it-IT" sz="2800" dirty="0">
                <a:solidFill>
                  <a:srgbClr val="C00000"/>
                </a:solidFill>
              </a:rPr>
              <a:t>influenzare la pratica clinica</a:t>
            </a:r>
            <a:r>
              <a:rPr lang="it-IT" sz="2800" dirty="0"/>
              <a:t>”</a:t>
            </a:r>
          </a:p>
          <a:p>
            <a:pPr>
              <a:defRPr/>
            </a:pPr>
            <a:endParaRPr lang="it-IT" sz="2800" b="1" dirty="0"/>
          </a:p>
        </p:txBody>
      </p:sp>
      <p:sp>
        <p:nvSpPr>
          <p:cNvPr id="8" name="Segnaposto numero diapositiva 5"/>
          <p:cNvSpPr>
            <a:spLocks noGrp="1"/>
          </p:cNvSpPr>
          <p:nvPr>
            <p:ph type="sldNum" sz="quarter" idx="12"/>
          </p:nvPr>
        </p:nvSpPr>
        <p:spPr>
          <a:xfrm>
            <a:off x="6553200" y="6356350"/>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3C34388-2AA6-4CDB-8FAD-39DC5E32BB73}" type="slidenum">
              <a:rPr lang="it-IT" altLang="it-IT">
                <a:solidFill>
                  <a:srgbClr val="898989"/>
                </a:solidFill>
              </a:rPr>
              <a:pPr/>
              <a:t>2</a:t>
            </a:fld>
            <a:endParaRPr lang="it-IT" altLang="it-IT">
              <a:solidFill>
                <a:srgbClr val="898989"/>
              </a:solidFill>
            </a:endParaRPr>
          </a:p>
        </p:txBody>
      </p:sp>
      <p:sp>
        <p:nvSpPr>
          <p:cNvPr id="9" name="CasellaDiTesto 8"/>
          <p:cNvSpPr txBox="1">
            <a:spLocks noChangeArrowheads="1"/>
          </p:cNvSpPr>
          <p:nvPr/>
        </p:nvSpPr>
        <p:spPr bwMode="auto">
          <a:xfrm>
            <a:off x="611188" y="5084763"/>
            <a:ext cx="8353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it-IT" altLang="it-IT" sz="1200" b="1" i="1">
                <a:solidFill>
                  <a:srgbClr val="00B0F0"/>
                </a:solidFill>
              </a:rPr>
              <a:t>AGREE Collaboration. Checklist per la valutazione della qualità di linee-guida per la pratica clinica. Area di Programma Governo Clinico, Agenzia Sanitaria Regionale Emilia- Romagna, Bologna, Settembre 2001. www.regione.emilia-romagna.it/agenziasan/</a:t>
            </a:r>
          </a:p>
          <a:p>
            <a:pPr>
              <a:buFont typeface="Arial" panose="020B0604020202020204" pitchFamily="34" charset="0"/>
              <a:buChar char="•"/>
            </a:pPr>
            <a:r>
              <a:rPr lang="en-US" altLang="it-IT" sz="1200" b="1" i="1">
                <a:solidFill>
                  <a:srgbClr val="00B0F0"/>
                </a:solidFill>
              </a:rPr>
              <a:t>Lohr KN, Field MJ. A provisional instrument for assessing clinical practice guidelines. In: Field MJ, Lohr KN (eds). Guidelines for clinical practice. From development to use. Washington D.C. National Academy Press, 1992.</a:t>
            </a:r>
          </a:p>
          <a:p>
            <a:pPr>
              <a:buFont typeface="Arial" panose="020B0604020202020204" pitchFamily="34" charset="0"/>
              <a:buChar char="•"/>
            </a:pPr>
            <a:r>
              <a:rPr lang="en-US" altLang="it-IT" sz="1200" b="1" i="1">
                <a:solidFill>
                  <a:srgbClr val="00B0F0"/>
                </a:solidFill>
              </a:rPr>
              <a:t>Hayward RSA, Wilson MC, Tunis SR, Bass EB, Guyatt G, for the Evidence-Based Medicine Working Group. Users’ guides to the Medical Literature. VIII. How to Use Clinical Practice Guidelines. A. Are the Recommendations Valid? JAMA, 1995;274, 570-574</a:t>
            </a:r>
            <a:endParaRPr lang="it-IT" altLang="it-IT" sz="1200"/>
          </a:p>
        </p:txBody>
      </p:sp>
    </p:spTree>
    <p:extLst>
      <p:ext uri="{BB962C8B-B14F-4D97-AF65-F5344CB8AC3E}">
        <p14:creationId xmlns:p14="http://schemas.microsoft.com/office/powerpoint/2010/main" val="158067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it-IT" altLang="it-IT"/>
              <a:t>Tipi di indicatori</a:t>
            </a:r>
          </a:p>
        </p:txBody>
      </p:sp>
      <p:sp>
        <p:nvSpPr>
          <p:cNvPr id="3" name="Segnaposto contenuto 2"/>
          <p:cNvSpPr txBox="1">
            <a:spLocks/>
          </p:cNvSpPr>
          <p:nvPr/>
        </p:nvSpPr>
        <p:spPr>
          <a:xfrm>
            <a:off x="457200" y="1600200"/>
            <a:ext cx="8229600" cy="4525963"/>
          </a:xfrm>
          <a:prstGeom prst="rect">
            <a:avLst/>
          </a:prstGeom>
        </p:spPr>
        <p:txBody>
          <a:bodyPr rtlCol="0">
            <a:normAutofit fontScale="925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defRPr/>
            </a:pPr>
            <a:r>
              <a:rPr lang="it-IT" b="1">
                <a:solidFill>
                  <a:srgbClr val="C00000"/>
                </a:solidFill>
              </a:rPr>
              <a:t>Indicatori di struttura</a:t>
            </a:r>
            <a:r>
              <a:rPr lang="it-IT"/>
              <a:t>: includono le caratteristiche strutturali e organizzative dei centri e le caratteristiche dei medici</a:t>
            </a:r>
          </a:p>
          <a:p>
            <a:pPr>
              <a:defRPr/>
            </a:pPr>
            <a:r>
              <a:rPr lang="it-IT" b="1">
                <a:solidFill>
                  <a:srgbClr val="C00000"/>
                </a:solidFill>
              </a:rPr>
              <a:t>Indicatori di processo</a:t>
            </a:r>
            <a:r>
              <a:rPr lang="it-IT"/>
              <a:t>: includono le procedure diagnostiche, preventive, terapeutiche e riabilitative messe in atto</a:t>
            </a:r>
          </a:p>
          <a:p>
            <a:pPr>
              <a:defRPr/>
            </a:pPr>
            <a:r>
              <a:rPr lang="it-IT" b="1">
                <a:solidFill>
                  <a:srgbClr val="C00000"/>
                </a:solidFill>
              </a:rPr>
              <a:t>Indicatori di esito o outcome</a:t>
            </a:r>
            <a:r>
              <a:rPr lang="it-IT"/>
              <a:t>: includono parametri che permettono di valutare i cambiamenti, favorevoli o avversi, nello stato di salute reale o potenziale di una persona, gruppo o comunità, che possono essere attribuiti all’assistenza ricevuta. </a:t>
            </a:r>
          </a:p>
          <a:p>
            <a:pPr>
              <a:defRPr/>
            </a:pPr>
            <a:r>
              <a:rPr lang="it-IT"/>
              <a:t>Le misure di outcome possono a loro volta essere distinte in</a:t>
            </a:r>
          </a:p>
          <a:p>
            <a:pPr lvl="1">
              <a:defRPr/>
            </a:pPr>
            <a:r>
              <a:rPr lang="it-IT" b="1">
                <a:solidFill>
                  <a:srgbClr val="C00000"/>
                </a:solidFill>
              </a:rPr>
              <a:t>misure intermedie </a:t>
            </a:r>
            <a:r>
              <a:rPr lang="it-IT"/>
              <a:t>(ad esempio, controllo metabolico, valori pressori, valori di colesterolo) </a:t>
            </a:r>
          </a:p>
          <a:p>
            <a:pPr lvl="1">
              <a:defRPr/>
            </a:pPr>
            <a:r>
              <a:rPr lang="it-IT" b="1">
                <a:solidFill>
                  <a:srgbClr val="C00000"/>
                </a:solidFill>
              </a:rPr>
              <a:t>misure finali </a:t>
            </a:r>
            <a:r>
              <a:rPr lang="it-IT"/>
              <a:t>(eventi cardiovascolari maggiori, mortalità…..)</a:t>
            </a:r>
            <a:endParaRPr lang="it-IT" dirty="0"/>
          </a:p>
        </p:txBody>
      </p:sp>
      <p:sp>
        <p:nvSpPr>
          <p:cNvPr id="6" name="Segnaposto numero diapositiva 5"/>
          <p:cNvSpPr>
            <a:spLocks noGrp="1"/>
          </p:cNvSpPr>
          <p:nvPr>
            <p:ph type="sldNum" sz="quarter" idx="12"/>
          </p:nvPr>
        </p:nvSpPr>
        <p:spPr>
          <a:xfrm>
            <a:off x="6553200" y="6356350"/>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86F7AB6-AA39-4090-9C6A-7BE14B0DD22C}" type="slidenum">
              <a:rPr lang="it-IT" altLang="it-IT">
                <a:solidFill>
                  <a:srgbClr val="898989"/>
                </a:solidFill>
              </a:rPr>
              <a:pPr/>
              <a:t>20</a:t>
            </a:fld>
            <a:endParaRPr lang="it-IT" altLang="it-IT">
              <a:solidFill>
                <a:srgbClr val="898989"/>
              </a:solidFill>
            </a:endParaRPr>
          </a:p>
        </p:txBody>
      </p:sp>
      <p:sp>
        <p:nvSpPr>
          <p:cNvPr id="7" name="CasellaDiTesto 3"/>
          <p:cNvSpPr txBox="1">
            <a:spLocks noChangeArrowheads="1"/>
          </p:cNvSpPr>
          <p:nvPr/>
        </p:nvSpPr>
        <p:spPr bwMode="auto">
          <a:xfrm>
            <a:off x="142875" y="5929313"/>
            <a:ext cx="9001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200" b="1" i="1" dirty="0">
                <a:solidFill>
                  <a:srgbClr val="00B0F0"/>
                </a:solidFill>
              </a:rPr>
              <a:t>AMD, SID Standard italiani per  la cura del diabete mellito 2016 </a:t>
            </a:r>
          </a:p>
        </p:txBody>
      </p:sp>
    </p:spTree>
    <p:extLst>
      <p:ext uri="{BB962C8B-B14F-4D97-AF65-F5344CB8AC3E}">
        <p14:creationId xmlns:p14="http://schemas.microsoft.com/office/powerpoint/2010/main" val="211189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9850"/>
            <a:ext cx="8867775"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030"/>
          <p:cNvSpPr>
            <a:spLocks noChangeArrowheads="1"/>
          </p:cNvSpPr>
          <p:nvPr/>
        </p:nvSpPr>
        <p:spPr bwMode="auto">
          <a:xfrm>
            <a:off x="215900" y="2924175"/>
            <a:ext cx="8748713" cy="1441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it-IT" altLang="it-IT" sz="2800" b="1">
                <a:solidFill>
                  <a:srgbClr val="C00000"/>
                </a:solidFill>
                <a:latin typeface="Arial" panose="020B0604020202020204" pitchFamily="34" charset="0"/>
                <a:ea typeface="MS PGothic" panose="020B0600070205080204" pitchFamily="34" charset="-128"/>
              </a:rPr>
              <a:t>AGREE </a:t>
            </a:r>
          </a:p>
          <a:p>
            <a:pPr eaLnBrk="0" hangingPunct="0"/>
            <a:r>
              <a:rPr lang="it-IT" altLang="it-IT" sz="2800" b="1">
                <a:solidFill>
                  <a:srgbClr val="C00000"/>
                </a:solidFill>
                <a:latin typeface="Arial" panose="020B0604020202020204" pitchFamily="34" charset="0"/>
                <a:ea typeface="MS PGothic" panose="020B0600070205080204" pitchFamily="34" charset="-128"/>
              </a:rPr>
              <a:t>A</a:t>
            </a:r>
            <a:r>
              <a:rPr lang="it-IT" altLang="it-IT" sz="2800" b="1">
                <a:solidFill>
                  <a:schemeClr val="bg1"/>
                </a:solidFill>
                <a:latin typeface="Arial" panose="020B0604020202020204" pitchFamily="34" charset="0"/>
                <a:ea typeface="MS PGothic" panose="020B0600070205080204" pitchFamily="34" charset="-128"/>
              </a:rPr>
              <a:t>ppraisal</a:t>
            </a:r>
            <a:r>
              <a:rPr lang="it-IT" altLang="it-IT" sz="2800" b="1">
                <a:solidFill>
                  <a:schemeClr val="tx2"/>
                </a:solidFill>
                <a:latin typeface="Arial" panose="020B0604020202020204" pitchFamily="34" charset="0"/>
                <a:ea typeface="MS PGothic" panose="020B0600070205080204" pitchFamily="34" charset="-128"/>
              </a:rPr>
              <a:t> </a:t>
            </a:r>
            <a:r>
              <a:rPr lang="it-IT" altLang="it-IT" sz="2800" b="1">
                <a:solidFill>
                  <a:schemeClr val="bg1"/>
                </a:solidFill>
                <a:latin typeface="Arial" panose="020B0604020202020204" pitchFamily="34" charset="0"/>
                <a:ea typeface="MS PGothic" panose="020B0600070205080204" pitchFamily="34" charset="-128"/>
              </a:rPr>
              <a:t>of </a:t>
            </a:r>
            <a:r>
              <a:rPr lang="it-IT" altLang="it-IT" sz="2800" b="1">
                <a:solidFill>
                  <a:srgbClr val="C00000"/>
                </a:solidFill>
                <a:latin typeface="Arial" panose="020B0604020202020204" pitchFamily="34" charset="0"/>
                <a:ea typeface="MS PGothic" panose="020B0600070205080204" pitchFamily="34" charset="-128"/>
              </a:rPr>
              <a:t>G</a:t>
            </a:r>
            <a:r>
              <a:rPr lang="it-IT" altLang="it-IT" sz="2800" b="1">
                <a:solidFill>
                  <a:schemeClr val="bg1"/>
                </a:solidFill>
                <a:latin typeface="Arial" panose="020B0604020202020204" pitchFamily="34" charset="0"/>
                <a:ea typeface="MS PGothic" panose="020B0600070205080204" pitchFamily="34" charset="-128"/>
              </a:rPr>
              <a:t>uidelines</a:t>
            </a:r>
            <a:r>
              <a:rPr lang="it-IT" altLang="it-IT" sz="2800" b="1">
                <a:solidFill>
                  <a:schemeClr val="tx2"/>
                </a:solidFill>
                <a:latin typeface="Arial" panose="020B0604020202020204" pitchFamily="34" charset="0"/>
                <a:ea typeface="MS PGothic" panose="020B0600070205080204" pitchFamily="34" charset="-128"/>
              </a:rPr>
              <a:t> </a:t>
            </a:r>
            <a:r>
              <a:rPr lang="it-IT" altLang="it-IT" sz="2800" b="1">
                <a:solidFill>
                  <a:srgbClr val="C00000"/>
                </a:solidFill>
                <a:latin typeface="Arial" panose="020B0604020202020204" pitchFamily="34" charset="0"/>
                <a:ea typeface="MS PGothic" panose="020B0600070205080204" pitchFamily="34" charset="-128"/>
              </a:rPr>
              <a:t>RE</a:t>
            </a:r>
            <a:r>
              <a:rPr lang="it-IT" altLang="it-IT" sz="2800" b="1">
                <a:solidFill>
                  <a:schemeClr val="bg1"/>
                </a:solidFill>
                <a:latin typeface="Arial" panose="020B0604020202020204" pitchFamily="34" charset="0"/>
                <a:ea typeface="MS PGothic" panose="020B0600070205080204" pitchFamily="34" charset="-128"/>
              </a:rPr>
              <a:t>search and</a:t>
            </a:r>
            <a:r>
              <a:rPr lang="it-IT" altLang="it-IT" sz="2800" b="1">
                <a:solidFill>
                  <a:schemeClr val="tx2"/>
                </a:solidFill>
                <a:latin typeface="Arial" panose="020B0604020202020204" pitchFamily="34" charset="0"/>
                <a:ea typeface="MS PGothic" panose="020B0600070205080204" pitchFamily="34" charset="-128"/>
              </a:rPr>
              <a:t> </a:t>
            </a:r>
            <a:r>
              <a:rPr lang="it-IT" altLang="it-IT" sz="2800" b="1">
                <a:solidFill>
                  <a:srgbClr val="C00000"/>
                </a:solidFill>
                <a:latin typeface="Arial" panose="020B0604020202020204" pitchFamily="34" charset="0"/>
                <a:ea typeface="MS PGothic" panose="020B0600070205080204" pitchFamily="34" charset="-128"/>
              </a:rPr>
              <a:t>E</a:t>
            </a:r>
            <a:r>
              <a:rPr lang="it-IT" altLang="it-IT" sz="2800" b="1">
                <a:solidFill>
                  <a:schemeClr val="bg1"/>
                </a:solidFill>
                <a:latin typeface="Arial" panose="020B0604020202020204" pitchFamily="34" charset="0"/>
                <a:ea typeface="MS PGothic" panose="020B0600070205080204" pitchFamily="34" charset="-128"/>
              </a:rPr>
              <a:t>valuation</a:t>
            </a:r>
            <a:endParaRPr lang="it-IT" altLang="it-IT" sz="3200" b="1">
              <a:solidFill>
                <a:schemeClr val="bg1"/>
              </a:solidFill>
              <a:latin typeface="Arial" panose="020B0604020202020204" pitchFamily="34" charset="0"/>
              <a:ea typeface="MS PGothic" panose="020B0600070205080204" pitchFamily="34" charset="-128"/>
            </a:endParaRPr>
          </a:p>
        </p:txBody>
      </p:sp>
      <p:sp>
        <p:nvSpPr>
          <p:cNvPr id="4" name="Segnaposto data 5"/>
          <p:cNvSpPr>
            <a:spLocks noGrp="1"/>
          </p:cNvSpPr>
          <p:nvPr>
            <p:ph type="dt" sz="quarter" idx="10"/>
          </p:nvPr>
        </p:nvSpPr>
        <p:spPr>
          <a:xfrm>
            <a:off x="457200" y="6356350"/>
            <a:ext cx="2133600" cy="365125"/>
          </a:xfrm>
        </p:spPr>
        <p:txBody>
          <a:bodyPr/>
          <a:lstStyle/>
          <a:p>
            <a:pPr>
              <a:defRPr/>
            </a:pPr>
            <a:r>
              <a:rPr lang="it-IT"/>
              <a:t>febbraio 2012</a:t>
            </a:r>
          </a:p>
        </p:txBody>
      </p:sp>
      <p:sp>
        <p:nvSpPr>
          <p:cNvPr id="5" name="Segnaposto numero diapositiva 6"/>
          <p:cNvSpPr>
            <a:spLocks noGrp="1"/>
          </p:cNvSpPr>
          <p:nvPr>
            <p:ph type="sldNum" sz="quarter" idx="12"/>
          </p:nvPr>
        </p:nvSpPr>
        <p:spPr>
          <a:xfrm>
            <a:off x="6553200" y="6356350"/>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2365327-5E83-409C-92AE-26A030CC6A8E}" type="slidenum">
              <a:rPr lang="it-IT" altLang="it-IT">
                <a:solidFill>
                  <a:srgbClr val="898989"/>
                </a:solidFill>
              </a:rPr>
              <a:pPr/>
              <a:t>21</a:t>
            </a:fld>
            <a:endParaRPr lang="it-IT" altLang="it-IT">
              <a:solidFill>
                <a:srgbClr val="898989"/>
              </a:solidFill>
            </a:endParaRPr>
          </a:p>
        </p:txBody>
      </p:sp>
      <p:sp>
        <p:nvSpPr>
          <p:cNvPr id="6" name="CasellaDiTesto 8"/>
          <p:cNvSpPr txBox="1">
            <a:spLocks noChangeArrowheads="1"/>
          </p:cNvSpPr>
          <p:nvPr/>
        </p:nvSpPr>
        <p:spPr bwMode="auto">
          <a:xfrm>
            <a:off x="5580063" y="6092825"/>
            <a:ext cx="2606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600" b="1" i="1">
                <a:solidFill>
                  <a:srgbClr val="00B0F0"/>
                </a:solidFill>
              </a:rPr>
              <a:t>http://www.agreetrust.org/</a:t>
            </a:r>
          </a:p>
        </p:txBody>
      </p:sp>
      <p:sp>
        <p:nvSpPr>
          <p:cNvPr id="7" name="Segnaposto piè di pagina 9"/>
          <p:cNvSpPr>
            <a:spLocks noGrp="1"/>
          </p:cNvSpPr>
          <p:nvPr>
            <p:ph type="ftr" sz="quarter" idx="11"/>
          </p:nvPr>
        </p:nvSpPr>
        <p:spPr>
          <a:xfrm>
            <a:off x="3124200" y="6356350"/>
            <a:ext cx="2895600" cy="365125"/>
          </a:xfrm>
        </p:spPr>
        <p:txBody>
          <a:bodyPr/>
          <a:lstStyle/>
          <a:p>
            <a:pPr>
              <a:defRPr/>
            </a:pPr>
            <a:r>
              <a:rPr lang="it-IT"/>
              <a:t>Alberto De Micheli</a:t>
            </a:r>
          </a:p>
        </p:txBody>
      </p:sp>
    </p:spTree>
    <p:extLst>
      <p:ext uri="{BB962C8B-B14F-4D97-AF65-F5344CB8AC3E}">
        <p14:creationId xmlns:p14="http://schemas.microsoft.com/office/powerpoint/2010/main" val="2083051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it-IT" altLang="it-IT"/>
              <a:t>Struttura e contenuto di AGREE</a:t>
            </a:r>
          </a:p>
        </p:txBody>
      </p:sp>
      <p:sp>
        <p:nvSpPr>
          <p:cNvPr id="3" name="Segnaposto contenuto 2"/>
          <p:cNvSpPr txBox="1">
            <a:spLocks/>
          </p:cNvSpPr>
          <p:nvPr/>
        </p:nvSpPr>
        <p:spPr>
          <a:xfrm>
            <a:off x="468313" y="1196975"/>
            <a:ext cx="8229600" cy="4752975"/>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514350" indent="-514350">
              <a:buFont typeface="Calibri" panose="020F0502020204030204" pitchFamily="34" charset="0"/>
              <a:buAutoNum type="arabicPeriod"/>
            </a:pPr>
            <a:r>
              <a:rPr lang="it-IT" altLang="it-IT" sz="1400" b="1" dirty="0">
                <a:solidFill>
                  <a:srgbClr val="C00000"/>
                </a:solidFill>
              </a:rPr>
              <a:t>Obiettivo e motivazione </a:t>
            </a:r>
            <a:r>
              <a:rPr lang="it-IT" altLang="it-IT" sz="1400" b="1" dirty="0"/>
              <a:t>(item 1-3) riguarda gli obiettivi generali della linea-guida, gli </a:t>
            </a:r>
            <a:r>
              <a:rPr lang="it-IT" altLang="it-IT" sz="1400" dirty="0"/>
              <a:t>specifici quesiti clinici affrontati e la popolazione di pazienti cui si rivolge.</a:t>
            </a:r>
          </a:p>
          <a:p>
            <a:pPr marL="514350" indent="-514350">
              <a:buFont typeface="Calibri" panose="020F0502020204030204" pitchFamily="34" charset="0"/>
              <a:buAutoNum type="arabicPeriod"/>
            </a:pPr>
            <a:r>
              <a:rPr lang="it-IT" altLang="it-IT" sz="1400" b="1" dirty="0">
                <a:solidFill>
                  <a:srgbClr val="C00000"/>
                </a:solidFill>
              </a:rPr>
              <a:t>Coinvolgimento delle parti </a:t>
            </a:r>
            <a:r>
              <a:rPr lang="it-IT" altLang="it-IT" sz="1400" b="1" dirty="0"/>
              <a:t>in causa (item 4-7) riguarda la misura in cui la linea-guida </a:t>
            </a:r>
            <a:r>
              <a:rPr lang="it-IT" altLang="it-IT" sz="1400" dirty="0"/>
              <a:t>rappresenta le opinioni dei suoi potenziali utilizzatori.</a:t>
            </a:r>
          </a:p>
          <a:p>
            <a:pPr marL="514350" indent="-514350">
              <a:buFont typeface="Calibri" panose="020F0502020204030204" pitchFamily="34" charset="0"/>
              <a:buAutoNum type="arabicPeriod"/>
            </a:pPr>
            <a:r>
              <a:rPr lang="it-IT" altLang="it-IT" sz="1400" b="1" dirty="0">
                <a:solidFill>
                  <a:srgbClr val="C00000"/>
                </a:solidFill>
              </a:rPr>
              <a:t>Rigore della elaborazione </a:t>
            </a:r>
            <a:r>
              <a:rPr lang="it-IT" altLang="it-IT" sz="1400" b="1" dirty="0"/>
              <a:t>(item 8-14) si riferisce al </a:t>
            </a:r>
            <a:r>
              <a:rPr lang="it-IT" altLang="it-IT" sz="1400" b="1" dirty="0">
                <a:solidFill>
                  <a:srgbClr val="C00000"/>
                </a:solidFill>
              </a:rPr>
              <a:t>processo</a:t>
            </a:r>
            <a:r>
              <a:rPr lang="it-IT" altLang="it-IT" sz="1400" b="1" dirty="0"/>
              <a:t> utilizzato per identificare e </a:t>
            </a:r>
            <a:r>
              <a:rPr lang="it-IT" altLang="it-IT" sz="1400" dirty="0"/>
              <a:t>sintetizzare le informazioni scientifiche, per formulare le raccomandazioni e per mantenerle aggiornate.</a:t>
            </a:r>
          </a:p>
          <a:p>
            <a:pPr marL="514350" indent="-514350">
              <a:buFont typeface="Calibri" panose="020F0502020204030204" pitchFamily="34" charset="0"/>
              <a:buAutoNum type="arabicPeriod"/>
            </a:pPr>
            <a:r>
              <a:rPr lang="it-IT" altLang="it-IT" sz="1400" b="1" dirty="0">
                <a:solidFill>
                  <a:srgbClr val="C00000"/>
                </a:solidFill>
              </a:rPr>
              <a:t>Chiarezza e presentazione </a:t>
            </a:r>
            <a:r>
              <a:rPr lang="it-IT" altLang="it-IT" sz="1400" b="1" dirty="0"/>
              <a:t>(item 15-17) riguarda la formulazione ed il formato della </a:t>
            </a:r>
            <a:r>
              <a:rPr lang="it-IT" altLang="it-IT" sz="1400" dirty="0"/>
              <a:t>linea-guida.</a:t>
            </a:r>
          </a:p>
          <a:p>
            <a:pPr marL="514350" indent="-514350">
              <a:buFont typeface="Calibri" panose="020F0502020204030204" pitchFamily="34" charset="0"/>
              <a:buAutoNum type="arabicPeriod"/>
            </a:pPr>
            <a:r>
              <a:rPr lang="it-IT" altLang="it-IT" sz="1400" b="1" dirty="0">
                <a:solidFill>
                  <a:srgbClr val="C00000"/>
                </a:solidFill>
              </a:rPr>
              <a:t>Applicabilità </a:t>
            </a:r>
            <a:r>
              <a:rPr lang="it-IT" altLang="it-IT" sz="1400" b="1" dirty="0"/>
              <a:t>(item 18-21) si riferisce alle possibili implicazioni organizzative, economiche </a:t>
            </a:r>
            <a:r>
              <a:rPr lang="it-IT" altLang="it-IT" sz="1400" dirty="0"/>
              <a:t>e sui comportamenti professionali attese dalla applicazione della linea-guida.</a:t>
            </a:r>
          </a:p>
          <a:p>
            <a:pPr marL="514350" indent="-514350">
              <a:buFont typeface="Calibri" panose="020F0502020204030204" pitchFamily="34" charset="0"/>
              <a:buAutoNum type="arabicPeriod"/>
            </a:pPr>
            <a:r>
              <a:rPr lang="it-IT" altLang="it-IT" sz="1400" b="1" dirty="0">
                <a:solidFill>
                  <a:srgbClr val="C00000"/>
                </a:solidFill>
              </a:rPr>
              <a:t>Indipendenza editoriale </a:t>
            </a:r>
            <a:r>
              <a:rPr lang="it-IT" altLang="it-IT" sz="1400" b="1" dirty="0"/>
              <a:t>(item 22-23) riguarda l’indipendenza delle raccomandazioni e </a:t>
            </a:r>
            <a:r>
              <a:rPr lang="it-IT" altLang="it-IT" sz="1400" dirty="0"/>
              <a:t>l’esplicito riconoscimento di possibili conflitti di interesse da parte del gruppo che ha elaborato la linea-guida.</a:t>
            </a:r>
          </a:p>
        </p:txBody>
      </p:sp>
      <p:sp>
        <p:nvSpPr>
          <p:cNvPr id="6" name="Segnaposto numero diapositiva 5"/>
          <p:cNvSpPr>
            <a:spLocks noGrp="1"/>
          </p:cNvSpPr>
          <p:nvPr>
            <p:ph type="sldNum" sz="quarter" idx="12"/>
          </p:nvPr>
        </p:nvSpPr>
        <p:spPr>
          <a:xfrm>
            <a:off x="6553200" y="6356350"/>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7FB843E-7A6D-4BF7-89B1-F724D25C90FA}" type="slidenum">
              <a:rPr lang="it-IT" altLang="it-IT">
                <a:solidFill>
                  <a:srgbClr val="898989"/>
                </a:solidFill>
              </a:rPr>
              <a:pPr/>
              <a:t>22</a:t>
            </a:fld>
            <a:endParaRPr lang="it-IT" altLang="it-IT">
              <a:solidFill>
                <a:srgbClr val="898989"/>
              </a:solidFill>
            </a:endParaRPr>
          </a:p>
        </p:txBody>
      </p:sp>
      <p:sp>
        <p:nvSpPr>
          <p:cNvPr id="7" name="CasellaDiTesto 6"/>
          <p:cNvSpPr txBox="1">
            <a:spLocks noChangeArrowheads="1"/>
          </p:cNvSpPr>
          <p:nvPr/>
        </p:nvSpPr>
        <p:spPr bwMode="auto">
          <a:xfrm>
            <a:off x="0" y="58769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SzPts val="1200"/>
            </a:pPr>
            <a:r>
              <a:rPr lang="it-IT" altLang="it-IT" sz="1200" b="1" i="1">
                <a:solidFill>
                  <a:srgbClr val="00B0F0"/>
                </a:solidFill>
              </a:rPr>
              <a:t>AGREE Collaboration. Checklist per la valutazione della qualità di linee-guida per la pratica clinica. Area di Programma Governo Clinico, Agenzia Sanitaria Regionale Emilia- Romagna, Bologna, Settembre 2001. </a:t>
            </a:r>
          </a:p>
          <a:p>
            <a:pPr>
              <a:buSzPts val="1200"/>
            </a:pPr>
            <a:r>
              <a:rPr lang="it-IT" altLang="it-IT" sz="1200" b="1" i="1" u="sng">
                <a:solidFill>
                  <a:srgbClr val="00B0F0"/>
                </a:solidFill>
              </a:rPr>
              <a:t>www.regione.emilia-romagna.it/agenziasan/</a:t>
            </a:r>
            <a:endParaRPr lang="it-IT" altLang="it-IT" sz="1200"/>
          </a:p>
        </p:txBody>
      </p:sp>
    </p:spTree>
    <p:extLst>
      <p:ext uri="{BB962C8B-B14F-4D97-AF65-F5344CB8AC3E}">
        <p14:creationId xmlns:p14="http://schemas.microsoft.com/office/powerpoint/2010/main" val="344914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it-IT" altLang="it-IT" sz="2800"/>
              <a:t>La qualità delle LG: i punteggi AGREE delle Linee Guida sul diabete  selezionate dal SNLG.</a:t>
            </a:r>
          </a:p>
        </p:txBody>
      </p:sp>
      <p:sp>
        <p:nvSpPr>
          <p:cNvPr id="5" name="Segnaposto numero diapositiva 4"/>
          <p:cNvSpPr>
            <a:spLocks noGrp="1"/>
          </p:cNvSpPr>
          <p:nvPr>
            <p:ph type="sldNum" sz="quarter" idx="12"/>
          </p:nvPr>
        </p:nvSpPr>
        <p:spPr>
          <a:xfrm>
            <a:off x="6553200" y="6356350"/>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ADA65A0-B117-4245-B252-E1D09D2259C5}" type="slidenum">
              <a:rPr lang="it-IT" altLang="it-IT">
                <a:solidFill>
                  <a:srgbClr val="898989"/>
                </a:solidFill>
              </a:rPr>
              <a:pPr/>
              <a:t>23</a:t>
            </a:fld>
            <a:endParaRPr lang="it-IT" altLang="it-IT">
              <a:solidFill>
                <a:srgbClr val="898989"/>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28750"/>
            <a:ext cx="82296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143500"/>
            <a:ext cx="172878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8"/>
          <p:cNvSpPr>
            <a:spLocks noChangeArrowheads="1"/>
          </p:cNvSpPr>
          <p:nvPr/>
        </p:nvSpPr>
        <p:spPr bwMode="auto">
          <a:xfrm>
            <a:off x="285750" y="6072188"/>
            <a:ext cx="6500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600" b="1" i="1">
                <a:solidFill>
                  <a:srgbClr val="0070C0"/>
                </a:solidFill>
              </a:rPr>
              <a:t>http://www.snlg-iss.it/cms/files/Tabella%20AGREE2%20diabete.pdf</a:t>
            </a:r>
          </a:p>
        </p:txBody>
      </p:sp>
      <p:sp>
        <p:nvSpPr>
          <p:cNvPr id="9" name="Rettangolo arrotondato 11"/>
          <p:cNvSpPr/>
          <p:nvPr/>
        </p:nvSpPr>
        <p:spPr>
          <a:xfrm>
            <a:off x="285750" y="3429000"/>
            <a:ext cx="8358188" cy="428625"/>
          </a:xfrm>
          <a:prstGeom prst="round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Ovale 9"/>
          <p:cNvSpPr/>
          <p:nvPr/>
        </p:nvSpPr>
        <p:spPr>
          <a:xfrm>
            <a:off x="3214688" y="3429000"/>
            <a:ext cx="571500" cy="500063"/>
          </a:xfrm>
          <a:prstGeom prst="ellipse">
            <a:avLst/>
          </a:prstGeom>
          <a:noFill/>
          <a:ln w="508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Ovale 10"/>
          <p:cNvSpPr/>
          <p:nvPr/>
        </p:nvSpPr>
        <p:spPr>
          <a:xfrm>
            <a:off x="5429250" y="3429000"/>
            <a:ext cx="571500" cy="500063"/>
          </a:xfrm>
          <a:prstGeom prst="ellipse">
            <a:avLst/>
          </a:prstGeom>
          <a:noFill/>
          <a:ln w="508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Ovale 11"/>
          <p:cNvSpPr/>
          <p:nvPr/>
        </p:nvSpPr>
        <p:spPr>
          <a:xfrm>
            <a:off x="6572250" y="3429000"/>
            <a:ext cx="571500" cy="500063"/>
          </a:xfrm>
          <a:prstGeom prst="ellipse">
            <a:avLst/>
          </a:prstGeom>
          <a:noFill/>
          <a:ln w="508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3" name="Ovale 12"/>
          <p:cNvSpPr/>
          <p:nvPr/>
        </p:nvSpPr>
        <p:spPr>
          <a:xfrm>
            <a:off x="7643813" y="3429000"/>
            <a:ext cx="571500" cy="50006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 name="Ovale 13"/>
          <p:cNvSpPr/>
          <p:nvPr/>
        </p:nvSpPr>
        <p:spPr>
          <a:xfrm>
            <a:off x="2071688" y="3357563"/>
            <a:ext cx="571500" cy="500062"/>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5" name="Ovale 14"/>
          <p:cNvSpPr/>
          <p:nvPr/>
        </p:nvSpPr>
        <p:spPr>
          <a:xfrm>
            <a:off x="4286250" y="3429000"/>
            <a:ext cx="571500" cy="500063"/>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extLst>
      <p:ext uri="{BB962C8B-B14F-4D97-AF65-F5344CB8AC3E}">
        <p14:creationId xmlns:p14="http://schemas.microsoft.com/office/powerpoint/2010/main" val="289088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Left)">
                                      <p:cBhvr>
                                        <p:cTn id="11" dur="500"/>
                                        <p:tgtEl>
                                          <p:spTgt spid="11"/>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Left)">
                                      <p:cBhvr>
                                        <p:cTn id="15" dur="500"/>
                                        <p:tgtEl>
                                          <p:spTgt spid="12"/>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500"/>
                                        <p:tgtEl>
                                          <p:spTgt spid="14"/>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558" y="657390"/>
            <a:ext cx="6863835" cy="517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e 2"/>
          <p:cNvSpPr/>
          <p:nvPr/>
        </p:nvSpPr>
        <p:spPr>
          <a:xfrm>
            <a:off x="3715472" y="2083443"/>
            <a:ext cx="500997" cy="5117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p:cNvSpPr/>
          <p:nvPr/>
        </p:nvSpPr>
        <p:spPr>
          <a:xfrm>
            <a:off x="4340112" y="2083443"/>
            <a:ext cx="500997" cy="5117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6518832" y="1979986"/>
            <a:ext cx="500997" cy="5117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7267115" y="1979986"/>
            <a:ext cx="500997" cy="5117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5807609" y="2039572"/>
            <a:ext cx="500997" cy="5117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5080405" y="2083443"/>
            <a:ext cx="500997" cy="5117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56893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2667000" y="0"/>
            <a:ext cx="7772400" cy="1362075"/>
          </a:xfrm>
          <a:prstGeom prst="rect">
            <a:avLst/>
          </a:prstGeom>
          <a:solidFill>
            <a:srgbClr val="FFC000"/>
          </a:solidFill>
        </p:spPr>
        <p:txBody>
          <a:bodyPr rtlCol="0">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it-IT" dirty="0"/>
              <a:t>Obiettivo e motivazione: </a:t>
            </a:r>
          </a:p>
          <a:p>
            <a:pPr>
              <a:defRPr/>
            </a:pPr>
            <a:r>
              <a:rPr lang="it-IT" dirty="0"/>
              <a:t>Da 33% a 78% </a:t>
            </a:r>
          </a:p>
        </p:txBody>
      </p:sp>
      <p:sp>
        <p:nvSpPr>
          <p:cNvPr id="5" name="Segnaposto numero diapositiva 5"/>
          <p:cNvSpPr>
            <a:spLocks noGrp="1"/>
          </p:cNvSpPr>
          <p:nvPr>
            <p:ph type="sldNum" sz="quarter" idx="12"/>
          </p:nvPr>
        </p:nvSpPr>
        <p:spPr>
          <a:xfrm>
            <a:off x="6553200" y="6356350"/>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049EB1E-7EB5-4DCF-B48B-AB2FDCF786A0}" type="slidenum">
              <a:rPr lang="it-IT" altLang="it-IT">
                <a:solidFill>
                  <a:srgbClr val="898989"/>
                </a:solidFill>
              </a:rPr>
              <a:pPr/>
              <a:t>25</a:t>
            </a:fld>
            <a:endParaRPr lang="it-IT" altLang="it-IT">
              <a:solidFill>
                <a:srgbClr val="898989"/>
              </a:solidFill>
            </a:endParaRPr>
          </a:p>
        </p:txBody>
      </p:sp>
      <p:sp>
        <p:nvSpPr>
          <p:cNvPr id="4" name="Titolo 6"/>
          <p:cNvSpPr txBox="1">
            <a:spLocks/>
          </p:cNvSpPr>
          <p:nvPr/>
        </p:nvSpPr>
        <p:spPr>
          <a:xfrm>
            <a:off x="889000" y="1531938"/>
            <a:ext cx="8229600" cy="1143000"/>
          </a:xfrm>
          <a:prstGeom prst="rect">
            <a:avLst/>
          </a:prstGeom>
        </p:spPr>
        <p:txBody>
          <a:bodyPr rtlCol="0">
            <a:normAutofit fontScale="60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en-US" sz="4000" dirty="0">
                <a:solidFill>
                  <a:schemeClr val="tx2">
                    <a:lumMod val="75000"/>
                  </a:schemeClr>
                </a:solidFill>
              </a:rPr>
            </a:br>
            <a:r>
              <a:rPr lang="en-US" dirty="0">
                <a:solidFill>
                  <a:schemeClr val="tx2">
                    <a:lumMod val="75000"/>
                  </a:schemeClr>
                </a:solidFill>
              </a:rPr>
              <a:t>1. The overall objective(s) of the guideline is (are) specifically described?</a:t>
            </a:r>
            <a:br>
              <a:rPr lang="en-US" dirty="0">
                <a:solidFill>
                  <a:schemeClr val="tx2">
                    <a:lumMod val="75000"/>
                  </a:schemeClr>
                </a:solidFill>
              </a:rPr>
            </a:br>
            <a:endParaRPr lang="it-IT" dirty="0">
              <a:solidFill>
                <a:schemeClr val="tx2">
                  <a:lumMod val="75000"/>
                </a:schemeClr>
              </a:solidFill>
            </a:endParaRPr>
          </a:p>
        </p:txBody>
      </p:sp>
      <p:sp>
        <p:nvSpPr>
          <p:cNvPr id="12" name="Titolo 1"/>
          <p:cNvSpPr txBox="1">
            <a:spLocks/>
          </p:cNvSpPr>
          <p:nvPr/>
        </p:nvSpPr>
        <p:spPr>
          <a:xfrm>
            <a:off x="1524000" y="2674938"/>
            <a:ext cx="8229600" cy="114300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altLang="it-IT" sz="2200" dirty="0"/>
              <a:t>2.The health question(s) covered by the guideline is (are) specifically described? </a:t>
            </a:r>
            <a:r>
              <a:rPr lang="en-US" altLang="it-IT" sz="2800" dirty="0"/>
              <a:t>	</a:t>
            </a:r>
            <a:br>
              <a:rPr lang="en-US" altLang="it-IT" sz="2800" dirty="0"/>
            </a:br>
            <a:endParaRPr lang="it-IT" altLang="it-IT" sz="2800" dirty="0"/>
          </a:p>
        </p:txBody>
      </p:sp>
      <p:sp>
        <p:nvSpPr>
          <p:cNvPr id="13" name="Segnaposto data 2"/>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it-IT" dirty="0"/>
          </a:p>
        </p:txBody>
      </p:sp>
      <p:sp>
        <p:nvSpPr>
          <p:cNvPr id="26" name="Titolo 5"/>
          <p:cNvSpPr txBox="1">
            <a:spLocks/>
          </p:cNvSpPr>
          <p:nvPr/>
        </p:nvSpPr>
        <p:spPr>
          <a:xfrm>
            <a:off x="3162300" y="3592514"/>
            <a:ext cx="8229600" cy="1143000"/>
          </a:xfrm>
          <a:prstGeom prst="rect">
            <a:avLst/>
          </a:prstGeom>
        </p:spPr>
        <p:txBody>
          <a:bodyPr rtlCol="0">
            <a:normAutofit fontScale="8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br>
              <a:rPr lang="en-US" sz="2700" dirty="0">
                <a:solidFill>
                  <a:schemeClr val="tx2">
                    <a:lumMod val="75000"/>
                  </a:schemeClr>
                </a:solidFill>
              </a:rPr>
            </a:br>
            <a:r>
              <a:rPr lang="en-US" sz="2700" dirty="0">
                <a:solidFill>
                  <a:schemeClr val="tx2">
                    <a:lumMod val="75000"/>
                  </a:schemeClr>
                </a:solidFill>
              </a:rPr>
              <a:t>3.The population (patients, public, etc.) to whom the guideline is meant to apply is specifically described? 	</a:t>
            </a:r>
            <a:br>
              <a:rPr lang="en-US" dirty="0">
                <a:solidFill>
                  <a:schemeClr val="tx2">
                    <a:lumMod val="75000"/>
                  </a:schemeClr>
                </a:solidFill>
              </a:rPr>
            </a:br>
            <a:endParaRPr lang="it-IT" dirty="0">
              <a:solidFill>
                <a:schemeClr val="tx2">
                  <a:lumMod val="75000"/>
                </a:schemeClr>
              </a:solidFill>
            </a:endParaRPr>
          </a:p>
        </p:txBody>
      </p:sp>
    </p:spTree>
    <p:extLst>
      <p:ext uri="{BB962C8B-B14F-4D97-AF65-F5344CB8AC3E}">
        <p14:creationId xmlns:p14="http://schemas.microsoft.com/office/powerpoint/2010/main" val="1182192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6"/>
          <p:cNvSpPr txBox="1">
            <a:spLocks/>
          </p:cNvSpPr>
          <p:nvPr/>
        </p:nvSpPr>
        <p:spPr>
          <a:xfrm>
            <a:off x="2239701" y="250825"/>
            <a:ext cx="8229600" cy="1143000"/>
          </a:xfrm>
          <a:prstGeom prst="rect">
            <a:avLst/>
          </a:prstGeom>
        </p:spPr>
        <p:txBody>
          <a:bodyPr rtlCol="0">
            <a:normAutofit fontScale="60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en-US" sz="4000" dirty="0">
                <a:solidFill>
                  <a:schemeClr val="tx2">
                    <a:lumMod val="75000"/>
                  </a:schemeClr>
                </a:solidFill>
              </a:rPr>
            </a:br>
            <a:r>
              <a:rPr lang="en-US" dirty="0">
                <a:solidFill>
                  <a:schemeClr val="tx2">
                    <a:lumMod val="75000"/>
                  </a:schemeClr>
                </a:solidFill>
              </a:rPr>
              <a:t>1. The overall objective(s) of the guideline is (are) specifically described?</a:t>
            </a:r>
            <a:br>
              <a:rPr lang="en-US" dirty="0">
                <a:solidFill>
                  <a:schemeClr val="tx2">
                    <a:lumMod val="75000"/>
                  </a:schemeClr>
                </a:solidFill>
              </a:rPr>
            </a:br>
            <a:endParaRPr lang="it-IT" dirty="0">
              <a:solidFill>
                <a:schemeClr val="tx2">
                  <a:lumMod val="75000"/>
                </a:schemeClr>
              </a:solidFill>
            </a:endParaRPr>
          </a:p>
        </p:txBody>
      </p:sp>
      <p:sp>
        <p:nvSpPr>
          <p:cNvPr id="5" name="Segnaposto numero diapositiva 5"/>
          <p:cNvSpPr>
            <a:spLocks noGrp="1"/>
          </p:cNvSpPr>
          <p:nvPr>
            <p:ph type="sldNum" sz="quarter" idx="12"/>
          </p:nvPr>
        </p:nvSpPr>
        <p:spPr>
          <a:xfrm>
            <a:off x="6553200" y="6356350"/>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42708A1-8AA7-4671-9EFF-B53C65B7F5AD}" type="slidenum">
              <a:rPr lang="it-IT" altLang="it-IT">
                <a:solidFill>
                  <a:srgbClr val="898989"/>
                </a:solidFill>
              </a:rPr>
              <a:pPr/>
              <a:t>26</a:t>
            </a:fld>
            <a:endParaRPr lang="it-IT" altLang="it-IT">
              <a:solidFill>
                <a:srgbClr val="898989"/>
              </a:solidFill>
            </a:endParaRPr>
          </a:p>
        </p:txBody>
      </p:sp>
      <p:sp>
        <p:nvSpPr>
          <p:cNvPr id="6" name="Rettangolo 4"/>
          <p:cNvSpPr>
            <a:spLocks noChangeArrowheads="1"/>
          </p:cNvSpPr>
          <p:nvPr/>
        </p:nvSpPr>
        <p:spPr bwMode="auto">
          <a:xfrm>
            <a:off x="3776310" y="5779521"/>
            <a:ext cx="7072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600" b="1" i="1" dirty="0">
                <a:solidFill>
                  <a:srgbClr val="00B0F0"/>
                </a:solidFill>
              </a:rPr>
              <a:t>Standard italiani per  la cura del diabete mellito AMD  SID 2016</a:t>
            </a:r>
          </a:p>
        </p:txBody>
      </p:sp>
      <p:sp>
        <p:nvSpPr>
          <p:cNvPr id="9" name="Titolo 1"/>
          <p:cNvSpPr txBox="1">
            <a:spLocks/>
          </p:cNvSpPr>
          <p:nvPr/>
        </p:nvSpPr>
        <p:spPr>
          <a:xfrm>
            <a:off x="3004457" y="1110173"/>
            <a:ext cx="8229600" cy="114300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altLang="it-IT" sz="2200" dirty="0"/>
              <a:t>2.The health question(s) covered by the guideline is (are) specifically described? </a:t>
            </a:r>
            <a:r>
              <a:rPr lang="en-US" altLang="it-IT" sz="2800" dirty="0"/>
              <a:t>	</a:t>
            </a:r>
            <a:br>
              <a:rPr lang="en-US" altLang="it-IT" sz="2800" dirty="0"/>
            </a:br>
            <a:endParaRPr lang="it-IT" altLang="it-IT" sz="2800" dirty="0"/>
          </a:p>
        </p:txBody>
      </p:sp>
      <p:sp>
        <p:nvSpPr>
          <p:cNvPr id="16" name="Titolo 5"/>
          <p:cNvSpPr txBox="1">
            <a:spLocks/>
          </p:cNvSpPr>
          <p:nvPr/>
        </p:nvSpPr>
        <p:spPr>
          <a:xfrm>
            <a:off x="3374571" y="1632517"/>
            <a:ext cx="8229600" cy="1143000"/>
          </a:xfrm>
          <a:prstGeom prst="rect">
            <a:avLst/>
          </a:prstGeom>
        </p:spPr>
        <p:txBody>
          <a:bodyPr rtlCol="0">
            <a:normAutofit fontScale="8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br>
              <a:rPr lang="en-US" sz="2700" dirty="0">
                <a:solidFill>
                  <a:schemeClr val="tx2">
                    <a:lumMod val="75000"/>
                  </a:schemeClr>
                </a:solidFill>
              </a:rPr>
            </a:br>
            <a:r>
              <a:rPr lang="en-US" sz="2700" dirty="0">
                <a:solidFill>
                  <a:schemeClr val="tx2">
                    <a:lumMod val="75000"/>
                  </a:schemeClr>
                </a:solidFill>
              </a:rPr>
              <a:t>3.The population (patients, public, etc.) to whom the guideline is meant to apply is specifically described? 	</a:t>
            </a:r>
            <a:br>
              <a:rPr lang="en-US" dirty="0">
                <a:solidFill>
                  <a:schemeClr val="tx2">
                    <a:lumMod val="75000"/>
                  </a:schemeClr>
                </a:solidFill>
              </a:rPr>
            </a:br>
            <a:endParaRPr lang="it-IT" dirty="0">
              <a:solidFill>
                <a:schemeClr val="tx2">
                  <a:lumMod val="75000"/>
                </a:schemeClr>
              </a:solidFill>
            </a:endParaRPr>
          </a:p>
        </p:txBody>
      </p:sp>
      <p:sp>
        <p:nvSpPr>
          <p:cNvPr id="20" name="Rettangolo 6"/>
          <p:cNvSpPr>
            <a:spLocks noChangeArrowheads="1"/>
          </p:cNvSpPr>
          <p:nvPr/>
        </p:nvSpPr>
        <p:spPr bwMode="auto">
          <a:xfrm>
            <a:off x="3004457" y="2516442"/>
            <a:ext cx="7058025" cy="3170238"/>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it-IT" altLang="it-IT" sz="2000"/>
              <a:t>Gli </a:t>
            </a:r>
            <a:r>
              <a:rPr lang="it-IT" altLang="it-IT" sz="2000" i="1"/>
              <a:t>Standard italiani per la cura del diabete mellito qui </a:t>
            </a:r>
            <a:r>
              <a:rPr lang="it-IT" altLang="it-IT" sz="2000"/>
              <a:t>proposti sono stati redatti dalle due società scientifiche diabetologiche italiane (AMD e SID) con l’intento di fornire ai clinici, ai pazienti, ai ricercatori e a quanti sono coinvolti nella cura del diabete raccomandazioni per la diagnosi e il trattamento del diabete e delle sue complicanze, </a:t>
            </a:r>
          </a:p>
          <a:p>
            <a:pPr algn="just"/>
            <a:r>
              <a:rPr lang="it-IT" altLang="it-IT" sz="2000"/>
              <a:t>nonché obiettivi di trattamento – suffragati dal grado di evidenza scientifica – sui quali basare le scelte terapeutiche;</a:t>
            </a:r>
          </a:p>
          <a:p>
            <a:pPr algn="just"/>
            <a:r>
              <a:rPr lang="it-IT" altLang="it-IT" sz="2000"/>
              <a:t>infine, strumenti di valutazione della qualità della cura, </a:t>
            </a:r>
            <a:r>
              <a:rPr lang="it-IT" altLang="it-IT" sz="2000" b="1">
                <a:solidFill>
                  <a:srgbClr val="C00000"/>
                </a:solidFill>
              </a:rPr>
              <a:t>finalizzati alla realtà italiana.</a:t>
            </a:r>
          </a:p>
        </p:txBody>
      </p:sp>
    </p:spTree>
    <p:extLst>
      <p:ext uri="{BB962C8B-B14F-4D97-AF65-F5344CB8AC3E}">
        <p14:creationId xmlns:p14="http://schemas.microsoft.com/office/powerpoint/2010/main" val="4178019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2465461" y="102781"/>
            <a:ext cx="7772400" cy="1362075"/>
          </a:xfrm>
          <a:prstGeom prst="rect">
            <a:avLst/>
          </a:prstGeom>
          <a:solidFill>
            <a:srgbClr val="FFC000"/>
          </a:solidFill>
          <a:ln>
            <a:solidFill>
              <a:srgbClr val="FFC000"/>
            </a:solidFill>
          </a:ln>
        </p:spPr>
        <p:txBody>
          <a:bodyPr rtlCol="0">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it-IT" dirty="0"/>
              <a:t>Coinvolgimento delle parti: </a:t>
            </a:r>
          </a:p>
          <a:p>
            <a:pPr>
              <a:defRPr/>
            </a:pPr>
            <a:r>
              <a:rPr lang="it-IT" dirty="0"/>
              <a:t>da 42% a 56%</a:t>
            </a:r>
          </a:p>
        </p:txBody>
      </p:sp>
      <p:sp>
        <p:nvSpPr>
          <p:cNvPr id="5" name="Segnaposto numero diapositiva 5"/>
          <p:cNvSpPr>
            <a:spLocks noGrp="1"/>
          </p:cNvSpPr>
          <p:nvPr>
            <p:ph type="sldNum" sz="quarter" idx="12"/>
          </p:nvPr>
        </p:nvSpPr>
        <p:spPr>
          <a:xfrm>
            <a:off x="7712148" y="3411131"/>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2DBC131-BDD5-462C-8784-F85EED1A2C0C}" type="slidenum">
              <a:rPr lang="it-IT" altLang="it-IT">
                <a:solidFill>
                  <a:srgbClr val="898989"/>
                </a:solidFill>
              </a:rPr>
              <a:pPr/>
              <a:t>27</a:t>
            </a:fld>
            <a:endParaRPr lang="it-IT" altLang="it-IT">
              <a:solidFill>
                <a:srgbClr val="898989"/>
              </a:solidFill>
            </a:endParaRPr>
          </a:p>
        </p:txBody>
      </p:sp>
      <p:sp>
        <p:nvSpPr>
          <p:cNvPr id="6" name="Titolo 1"/>
          <p:cNvSpPr txBox="1">
            <a:spLocks/>
          </p:cNvSpPr>
          <p:nvPr/>
        </p:nvSpPr>
        <p:spPr>
          <a:xfrm>
            <a:off x="1524000" y="1639665"/>
            <a:ext cx="8642350"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br>
              <a:rPr lang="it-IT" dirty="0">
                <a:solidFill>
                  <a:schemeClr val="tx2">
                    <a:lumMod val="75000"/>
                  </a:schemeClr>
                </a:solidFill>
              </a:rPr>
            </a:br>
            <a:br>
              <a:rPr lang="it-IT" dirty="0">
                <a:solidFill>
                  <a:schemeClr val="tx2">
                    <a:lumMod val="75000"/>
                  </a:schemeClr>
                </a:solidFill>
              </a:rPr>
            </a:br>
            <a:r>
              <a:rPr lang="en-US" sz="3100" dirty="0">
                <a:solidFill>
                  <a:schemeClr val="tx2">
                    <a:lumMod val="75000"/>
                  </a:schemeClr>
                </a:solidFill>
              </a:rPr>
              <a:t>4. The guideline development group includes individuals from all the relevant professional groups?</a:t>
            </a:r>
            <a:r>
              <a:rPr lang="it-IT" dirty="0">
                <a:solidFill>
                  <a:schemeClr val="tx2">
                    <a:lumMod val="75000"/>
                  </a:schemeClr>
                </a:solidFill>
              </a:rPr>
              <a:t>	</a:t>
            </a:r>
            <a:br>
              <a:rPr lang="it-IT" dirty="0">
                <a:solidFill>
                  <a:schemeClr val="tx2">
                    <a:lumMod val="75000"/>
                  </a:schemeClr>
                </a:solidFill>
              </a:rPr>
            </a:br>
            <a:endParaRPr lang="it-IT" dirty="0">
              <a:solidFill>
                <a:schemeClr val="tx2">
                  <a:lumMod val="75000"/>
                </a:schemeClr>
              </a:solidFill>
            </a:endParaRPr>
          </a:p>
        </p:txBody>
      </p:sp>
      <p:sp>
        <p:nvSpPr>
          <p:cNvPr id="12" name="Titolo 1"/>
          <p:cNvSpPr txBox="1">
            <a:spLocks/>
          </p:cNvSpPr>
          <p:nvPr/>
        </p:nvSpPr>
        <p:spPr>
          <a:xfrm>
            <a:off x="2465461" y="2633256"/>
            <a:ext cx="8686800" cy="1143000"/>
          </a:xfrm>
          <a:prstGeom prst="rect">
            <a:avLst/>
          </a:prstGeom>
        </p:spPr>
        <p:txBody>
          <a:bodyPr rtlCol="0">
            <a:normAutofit fontScale="90000" lnSpcReduction="1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en-US" sz="3100" dirty="0">
                <a:solidFill>
                  <a:schemeClr val="tx2">
                    <a:lumMod val="75000"/>
                  </a:schemeClr>
                </a:solidFill>
              </a:rPr>
            </a:br>
            <a:r>
              <a:rPr lang="en-US" sz="2100" dirty="0">
                <a:solidFill>
                  <a:schemeClr val="tx2">
                    <a:lumMod val="75000"/>
                  </a:schemeClr>
                </a:solidFill>
              </a:rPr>
              <a:t>5.The views and preferences of the target population (patients, public, etc.) have been sought. 	</a:t>
            </a:r>
            <a:br>
              <a:rPr lang="en-US" sz="2100" dirty="0">
                <a:solidFill>
                  <a:schemeClr val="tx2">
                    <a:lumMod val="75000"/>
                  </a:schemeClr>
                </a:solidFill>
              </a:rPr>
            </a:br>
            <a:endParaRPr lang="it-IT" sz="2100" dirty="0">
              <a:solidFill>
                <a:schemeClr val="tx2">
                  <a:lumMod val="75000"/>
                </a:schemeClr>
              </a:solidFill>
            </a:endParaRPr>
          </a:p>
        </p:txBody>
      </p:sp>
      <p:sp>
        <p:nvSpPr>
          <p:cNvPr id="19" name="Titolo 5"/>
          <p:cNvSpPr txBox="1">
            <a:spLocks/>
          </p:cNvSpPr>
          <p:nvPr/>
        </p:nvSpPr>
        <p:spPr>
          <a:xfrm>
            <a:off x="2973461" y="3765735"/>
            <a:ext cx="8229600"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dirty="0">
                <a:solidFill>
                  <a:schemeClr val="tx2">
                    <a:lumMod val="75000"/>
                  </a:schemeClr>
                </a:solidFill>
              </a:rPr>
            </a:br>
            <a:br>
              <a:rPr lang="it-IT" dirty="0">
                <a:solidFill>
                  <a:schemeClr val="tx2">
                    <a:lumMod val="75000"/>
                  </a:schemeClr>
                </a:solidFill>
              </a:rPr>
            </a:br>
            <a:r>
              <a:rPr lang="en-US" dirty="0">
                <a:solidFill>
                  <a:schemeClr val="tx2">
                    <a:lumMod val="75000"/>
                  </a:schemeClr>
                </a:solidFill>
              </a:rPr>
              <a:t>6</a:t>
            </a:r>
            <a:r>
              <a:rPr lang="en-US" sz="3000" dirty="0">
                <a:solidFill>
                  <a:schemeClr val="tx2">
                    <a:lumMod val="75000"/>
                  </a:schemeClr>
                </a:solidFill>
              </a:rPr>
              <a:t>. The target users of the guideline are clearly defined? </a:t>
            </a:r>
            <a:br>
              <a:rPr lang="en-US" sz="3000" dirty="0">
                <a:solidFill>
                  <a:schemeClr val="tx2">
                    <a:lumMod val="75000"/>
                  </a:schemeClr>
                </a:solidFill>
              </a:rPr>
            </a:br>
            <a:r>
              <a:rPr lang="it-IT" dirty="0">
                <a:solidFill>
                  <a:schemeClr val="tx2">
                    <a:lumMod val="75000"/>
                  </a:schemeClr>
                </a:solidFill>
              </a:rPr>
              <a:t>	</a:t>
            </a:r>
            <a:br>
              <a:rPr lang="it-IT" dirty="0">
                <a:solidFill>
                  <a:schemeClr val="tx2">
                    <a:lumMod val="75000"/>
                  </a:schemeClr>
                </a:solidFill>
              </a:rPr>
            </a:br>
            <a:endParaRPr lang="it-IT" dirty="0">
              <a:solidFill>
                <a:schemeClr val="tx2">
                  <a:lumMod val="75000"/>
                </a:schemeClr>
              </a:solidFill>
            </a:endParaRPr>
          </a:p>
        </p:txBody>
      </p:sp>
    </p:spTree>
    <p:extLst>
      <p:ext uri="{BB962C8B-B14F-4D97-AF65-F5344CB8AC3E}">
        <p14:creationId xmlns:p14="http://schemas.microsoft.com/office/powerpoint/2010/main" val="1798779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550" y="981075"/>
            <a:ext cx="1008063"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olo 1"/>
          <p:cNvSpPr txBox="1">
            <a:spLocks/>
          </p:cNvSpPr>
          <p:nvPr/>
        </p:nvSpPr>
        <p:spPr>
          <a:xfrm>
            <a:off x="250825" y="0"/>
            <a:ext cx="8642350"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br>
              <a:rPr lang="it-IT">
                <a:solidFill>
                  <a:schemeClr val="tx2">
                    <a:lumMod val="75000"/>
                  </a:schemeClr>
                </a:solidFill>
              </a:rPr>
            </a:br>
            <a:br>
              <a:rPr lang="it-IT">
                <a:solidFill>
                  <a:schemeClr val="tx2">
                    <a:lumMod val="75000"/>
                  </a:schemeClr>
                </a:solidFill>
              </a:rPr>
            </a:br>
            <a:r>
              <a:rPr lang="en-US" sz="3100">
                <a:solidFill>
                  <a:schemeClr val="tx2">
                    <a:lumMod val="75000"/>
                  </a:schemeClr>
                </a:solidFill>
              </a:rPr>
              <a:t>4. The guideline development group includes individuals from all the relevant professional groups?</a:t>
            </a:r>
            <a:r>
              <a:rPr lang="it-IT">
                <a:solidFill>
                  <a:schemeClr val="tx2">
                    <a:lumMod val="75000"/>
                  </a:schemeClr>
                </a:solidFill>
              </a:rPr>
              <a:t>	</a:t>
            </a:r>
            <a:br>
              <a:rPr lang="it-IT">
                <a:solidFill>
                  <a:schemeClr val="tx2">
                    <a:lumMod val="75000"/>
                  </a:schemeClr>
                </a:solidFill>
              </a:rPr>
            </a:br>
            <a:endParaRPr lang="it-IT" dirty="0">
              <a:solidFill>
                <a:schemeClr val="tx2">
                  <a:lumMod val="75000"/>
                </a:schemeClr>
              </a:solidFill>
            </a:endParaRPr>
          </a:p>
        </p:txBody>
      </p:sp>
      <p:sp>
        <p:nvSpPr>
          <p:cNvPr id="7" name="Segnaposto contenuto 2"/>
          <p:cNvSpPr txBox="1">
            <a:spLocks/>
          </p:cNvSpPr>
          <p:nvPr/>
        </p:nvSpPr>
        <p:spPr>
          <a:xfrm>
            <a:off x="395288" y="1196975"/>
            <a:ext cx="8229600" cy="4895850"/>
          </a:xfrm>
          <a:prstGeom prst="rect">
            <a:avLst/>
          </a:prstGeom>
          <a:ln w="28575">
            <a:solidFill>
              <a:srgbClr val="FFC000"/>
            </a:solidFill>
          </a:ln>
        </p:spPr>
        <p:txBody>
          <a:bodyPr>
            <a:normAutofit fontScale="25000" lnSpcReduction="20000"/>
          </a:bodyPr>
          <a:lstStyle/>
          <a:p>
            <a:pPr marL="342900" indent="-342900" fontAlgn="auto">
              <a:spcBef>
                <a:spcPct val="20000"/>
              </a:spcBef>
              <a:spcAft>
                <a:spcPts val="0"/>
              </a:spcAft>
              <a:buSzPct val="70000"/>
              <a:buFont typeface="Wingdings" pitchFamily="2" charset="2"/>
              <a:buNone/>
              <a:defRPr/>
            </a:pPr>
            <a:endParaRPr lang="it-IT" sz="3200" i="1" dirty="0">
              <a:latin typeface="Arial" pitchFamily="34" charset="0"/>
            </a:endParaRPr>
          </a:p>
          <a:p>
            <a:pPr marL="342900" indent="-342900" fontAlgn="auto">
              <a:spcBef>
                <a:spcPct val="20000"/>
              </a:spcBef>
              <a:spcAft>
                <a:spcPts val="0"/>
              </a:spcAft>
              <a:buSzPct val="70000"/>
              <a:buFont typeface="Wingdings" pitchFamily="2" charset="2"/>
              <a:buChar char="q"/>
              <a:defRPr/>
            </a:pPr>
            <a:r>
              <a:rPr lang="it-IT" sz="6400" dirty="0">
                <a:solidFill>
                  <a:srgbClr val="0070C0"/>
                </a:solidFill>
                <a:latin typeface="Arial" pitchFamily="34" charset="0"/>
              </a:rPr>
              <a:t>Giovanna Cecchetto </a:t>
            </a:r>
            <a:r>
              <a:rPr lang="it-IT" sz="6400" dirty="0">
                <a:latin typeface="Arial" pitchFamily="34" charset="0"/>
              </a:rPr>
              <a:t>– </a:t>
            </a:r>
            <a:r>
              <a:rPr lang="it-IT" sz="6400" b="1" dirty="0">
                <a:solidFill>
                  <a:srgbClr val="C00000"/>
                </a:solidFill>
                <a:latin typeface="Arial" pitchFamily="34" charset="0"/>
              </a:rPr>
              <a:t>ANDID,</a:t>
            </a:r>
            <a:r>
              <a:rPr lang="it-IT" sz="6400" dirty="0">
                <a:latin typeface="Arial" pitchFamily="34" charset="0"/>
              </a:rPr>
              <a:t> Associazione Nazionale Dietisti</a:t>
            </a:r>
          </a:p>
          <a:p>
            <a:pPr marL="342900" indent="-342900" fontAlgn="auto">
              <a:spcBef>
                <a:spcPct val="20000"/>
              </a:spcBef>
              <a:spcAft>
                <a:spcPts val="0"/>
              </a:spcAft>
              <a:buSzPct val="70000"/>
              <a:buFont typeface="Wingdings" pitchFamily="2" charset="2"/>
              <a:buChar char="q"/>
              <a:defRPr/>
            </a:pPr>
            <a:r>
              <a:rPr lang="it-IT" sz="6400" dirty="0">
                <a:latin typeface="Arial" pitchFamily="34" charset="0"/>
              </a:rPr>
              <a:t>Giorgio </a:t>
            </a:r>
            <a:r>
              <a:rPr lang="it-IT" sz="6400" dirty="0" err="1">
                <a:latin typeface="Arial" pitchFamily="34" charset="0"/>
              </a:rPr>
              <a:t>Cruccu</a:t>
            </a:r>
            <a:r>
              <a:rPr lang="it-IT" sz="6400" dirty="0">
                <a:latin typeface="Arial" pitchFamily="34" charset="0"/>
              </a:rPr>
              <a:t> – </a:t>
            </a:r>
            <a:r>
              <a:rPr lang="it-IT" sz="6400" b="1" dirty="0">
                <a:solidFill>
                  <a:srgbClr val="C00000"/>
                </a:solidFill>
                <a:latin typeface="Arial" pitchFamily="34" charset="0"/>
              </a:rPr>
              <a:t>SIN</a:t>
            </a:r>
            <a:r>
              <a:rPr lang="it-IT" sz="6400" dirty="0">
                <a:latin typeface="Arial" pitchFamily="34" charset="0"/>
              </a:rPr>
              <a:t>, Società Italiana di Neurologia</a:t>
            </a:r>
          </a:p>
          <a:p>
            <a:pPr marL="342900" indent="-342900" fontAlgn="auto">
              <a:spcBef>
                <a:spcPct val="20000"/>
              </a:spcBef>
              <a:spcAft>
                <a:spcPts val="0"/>
              </a:spcAft>
              <a:buSzPct val="70000"/>
              <a:buFont typeface="Wingdings" pitchFamily="2" charset="2"/>
              <a:buChar char="q"/>
              <a:defRPr/>
            </a:pPr>
            <a:r>
              <a:rPr lang="it-IT" sz="6400" dirty="0">
                <a:solidFill>
                  <a:srgbClr val="FFC000"/>
                </a:solidFill>
                <a:latin typeface="Arial" pitchFamily="34" charset="0"/>
              </a:rPr>
              <a:t>Ottavio Di Stefano</a:t>
            </a:r>
            <a:r>
              <a:rPr lang="it-IT" sz="6400" dirty="0">
                <a:latin typeface="Arial" pitchFamily="34" charset="0"/>
              </a:rPr>
              <a:t> – Coordinatore </a:t>
            </a:r>
            <a:r>
              <a:rPr lang="it-IT" sz="6400" b="1" dirty="0">
                <a:solidFill>
                  <a:srgbClr val="C00000"/>
                </a:solidFill>
                <a:latin typeface="Arial" pitchFamily="34" charset="0"/>
              </a:rPr>
              <a:t>Commissione Etica dell’Ordine dei Medici </a:t>
            </a:r>
            <a:r>
              <a:rPr lang="it-IT" sz="6400" dirty="0">
                <a:latin typeface="Arial" pitchFamily="34" charset="0"/>
              </a:rPr>
              <a:t>Chirurghi e Odontoiatri della Provincia di Brescia</a:t>
            </a:r>
          </a:p>
          <a:p>
            <a:pPr marL="342900" indent="-342900" fontAlgn="auto">
              <a:spcBef>
                <a:spcPct val="20000"/>
              </a:spcBef>
              <a:spcAft>
                <a:spcPts val="0"/>
              </a:spcAft>
              <a:buSzPct val="70000"/>
              <a:buFont typeface="Wingdings" pitchFamily="2" charset="2"/>
              <a:buChar char="q"/>
              <a:defRPr/>
            </a:pPr>
            <a:r>
              <a:rPr lang="it-IT" sz="6400" dirty="0">
                <a:latin typeface="Arial" pitchFamily="34" charset="0"/>
              </a:rPr>
              <a:t>Giuseppe Fatati – </a:t>
            </a:r>
            <a:r>
              <a:rPr lang="it-IT" sz="6400" b="1" dirty="0">
                <a:solidFill>
                  <a:srgbClr val="C00000"/>
                </a:solidFill>
                <a:latin typeface="Arial" pitchFamily="34" charset="0"/>
              </a:rPr>
              <a:t>Associazione Italiana di Dietetica e Nutrizione Clinica</a:t>
            </a:r>
          </a:p>
          <a:p>
            <a:pPr marL="342900" indent="-342900" fontAlgn="auto">
              <a:spcBef>
                <a:spcPct val="20000"/>
              </a:spcBef>
              <a:spcAft>
                <a:spcPts val="0"/>
              </a:spcAft>
              <a:buSzPct val="70000"/>
              <a:buFont typeface="Wingdings" pitchFamily="2" charset="2"/>
              <a:buChar char="q"/>
              <a:defRPr/>
            </a:pPr>
            <a:r>
              <a:rPr lang="it-IT" sz="6400" dirty="0">
                <a:solidFill>
                  <a:srgbClr val="FFC000"/>
                </a:solidFill>
                <a:latin typeface="Arial" pitchFamily="34" charset="0"/>
              </a:rPr>
              <a:t>Raffaele Foglia </a:t>
            </a:r>
            <a:r>
              <a:rPr lang="it-IT" sz="6400" dirty="0">
                <a:latin typeface="Arial" pitchFamily="34" charset="0"/>
              </a:rPr>
              <a:t>– </a:t>
            </a:r>
            <a:r>
              <a:rPr lang="it-IT" sz="6400" b="1" dirty="0">
                <a:solidFill>
                  <a:srgbClr val="C00000"/>
                </a:solidFill>
                <a:latin typeface="Arial" pitchFamily="34" charset="0"/>
              </a:rPr>
              <a:t>Consigliere della Corte di Cassazione</a:t>
            </a:r>
          </a:p>
          <a:p>
            <a:pPr marL="342900" indent="-342900" fontAlgn="auto">
              <a:spcBef>
                <a:spcPct val="20000"/>
              </a:spcBef>
              <a:spcAft>
                <a:spcPts val="0"/>
              </a:spcAft>
              <a:buSzPct val="70000"/>
              <a:buFont typeface="Wingdings" pitchFamily="2" charset="2"/>
              <a:buChar char="q"/>
              <a:defRPr/>
            </a:pPr>
            <a:r>
              <a:rPr lang="it-IT" sz="6400" dirty="0">
                <a:solidFill>
                  <a:srgbClr val="0070C0"/>
                </a:solidFill>
                <a:latin typeface="Arial" pitchFamily="34" charset="0"/>
              </a:rPr>
              <a:t>Rosangela Ghidelli </a:t>
            </a:r>
            <a:r>
              <a:rPr lang="it-IT" sz="6400" dirty="0">
                <a:latin typeface="Arial" pitchFamily="34" charset="0"/>
              </a:rPr>
              <a:t>– </a:t>
            </a:r>
            <a:r>
              <a:rPr lang="it-IT" sz="6400" b="1" dirty="0">
                <a:solidFill>
                  <a:srgbClr val="C00000"/>
                </a:solidFill>
                <a:latin typeface="Arial" pitchFamily="34" charset="0"/>
              </a:rPr>
              <a:t>OSDI</a:t>
            </a:r>
            <a:r>
              <a:rPr lang="it-IT" sz="6400" dirty="0">
                <a:latin typeface="Arial" pitchFamily="34" charset="0"/>
              </a:rPr>
              <a:t>, Associazione Operatori Sanitari di Diabetologia Italiani</a:t>
            </a:r>
          </a:p>
          <a:p>
            <a:pPr marL="342900" indent="-342900" fontAlgn="auto">
              <a:spcBef>
                <a:spcPct val="20000"/>
              </a:spcBef>
              <a:spcAft>
                <a:spcPts val="0"/>
              </a:spcAft>
              <a:buSzPct val="70000"/>
              <a:buFont typeface="Wingdings" pitchFamily="2" charset="2"/>
              <a:buChar char="q"/>
              <a:defRPr/>
            </a:pPr>
            <a:r>
              <a:rPr lang="it-IT" sz="6400" dirty="0">
                <a:latin typeface="Arial" pitchFamily="34" charset="0"/>
              </a:rPr>
              <a:t>Renata Lorini – </a:t>
            </a:r>
            <a:r>
              <a:rPr lang="it-IT" sz="6400" b="1" dirty="0">
                <a:solidFill>
                  <a:srgbClr val="C00000"/>
                </a:solidFill>
                <a:latin typeface="Arial" pitchFamily="34" charset="0"/>
              </a:rPr>
              <a:t>SIEDP</a:t>
            </a:r>
            <a:r>
              <a:rPr lang="it-IT" sz="6400" dirty="0">
                <a:latin typeface="Arial" pitchFamily="34" charset="0"/>
              </a:rPr>
              <a:t>, Società Italiana di Endocrinologia e Diabetologia Pediatrica</a:t>
            </a:r>
          </a:p>
          <a:p>
            <a:pPr marL="342900" indent="-342900" fontAlgn="auto">
              <a:spcBef>
                <a:spcPct val="20000"/>
              </a:spcBef>
              <a:spcAft>
                <a:spcPts val="0"/>
              </a:spcAft>
              <a:buSzPct val="70000"/>
              <a:buFont typeface="Wingdings" pitchFamily="2" charset="2"/>
              <a:buChar char="q"/>
              <a:defRPr/>
            </a:pPr>
            <a:r>
              <a:rPr lang="it-IT" sz="6400" dirty="0">
                <a:latin typeface="Arial" pitchFamily="34" charset="0"/>
              </a:rPr>
              <a:t>Antonio Mafrici – </a:t>
            </a:r>
            <a:r>
              <a:rPr lang="it-IT" sz="6400" b="1" dirty="0">
                <a:solidFill>
                  <a:srgbClr val="C00000"/>
                </a:solidFill>
                <a:latin typeface="Arial" pitchFamily="34" charset="0"/>
              </a:rPr>
              <a:t>ANMCO</a:t>
            </a:r>
            <a:r>
              <a:rPr lang="it-IT" sz="6400" dirty="0">
                <a:latin typeface="Arial" pitchFamily="34" charset="0"/>
              </a:rPr>
              <a:t>, Associazione Nazionale Medici  Cardiologi Ospedalieri FIC, Federazione Italiana di Cardiologia</a:t>
            </a:r>
          </a:p>
          <a:p>
            <a:pPr marL="342900" indent="-342900" fontAlgn="auto">
              <a:spcBef>
                <a:spcPct val="20000"/>
              </a:spcBef>
              <a:spcAft>
                <a:spcPts val="0"/>
              </a:spcAft>
              <a:buSzPct val="70000"/>
              <a:buFont typeface="Wingdings" pitchFamily="2" charset="2"/>
              <a:buChar char="q"/>
              <a:defRPr/>
            </a:pPr>
            <a:r>
              <a:rPr lang="it-IT" sz="6400" dirty="0">
                <a:latin typeface="Arial" pitchFamily="34" charset="0"/>
              </a:rPr>
              <a:t>Walter </a:t>
            </a:r>
            <a:r>
              <a:rPr lang="it-IT" sz="6400" dirty="0" err="1">
                <a:latin typeface="Arial" pitchFamily="34" charset="0"/>
              </a:rPr>
              <a:t>Marrocco</a:t>
            </a:r>
            <a:r>
              <a:rPr lang="it-IT" sz="6400" dirty="0">
                <a:latin typeface="Arial" pitchFamily="34" charset="0"/>
              </a:rPr>
              <a:t> – </a:t>
            </a:r>
            <a:r>
              <a:rPr lang="it-IT" sz="6400" b="1" dirty="0">
                <a:solidFill>
                  <a:srgbClr val="C00000"/>
                </a:solidFill>
                <a:latin typeface="Arial" pitchFamily="34" charset="0"/>
              </a:rPr>
              <a:t>FIMMG/SIMEF</a:t>
            </a:r>
            <a:r>
              <a:rPr lang="it-IT" sz="6400" dirty="0">
                <a:latin typeface="Arial" pitchFamily="34" charset="0"/>
              </a:rPr>
              <a:t>, Federazione Italiana Medici di Medicina Generale/</a:t>
            </a:r>
            <a:r>
              <a:rPr lang="it-IT" sz="6400" dirty="0" err="1">
                <a:latin typeface="Arial" pitchFamily="34" charset="0"/>
              </a:rPr>
              <a:t>Societa</a:t>
            </a:r>
            <a:r>
              <a:rPr lang="it-IT" sz="6400" dirty="0">
                <a:latin typeface="Arial" pitchFamily="34" charset="0"/>
              </a:rPr>
              <a:t> Italiana Medicina di Famiglia</a:t>
            </a:r>
          </a:p>
          <a:p>
            <a:pPr marL="342900" indent="-342900" fontAlgn="auto">
              <a:spcBef>
                <a:spcPct val="20000"/>
              </a:spcBef>
              <a:spcAft>
                <a:spcPts val="0"/>
              </a:spcAft>
              <a:buSzPct val="70000"/>
              <a:buFont typeface="Wingdings" pitchFamily="2" charset="2"/>
              <a:buChar char="q"/>
              <a:defRPr/>
            </a:pPr>
            <a:r>
              <a:rPr lang="it-IT" sz="6400" dirty="0">
                <a:latin typeface="Arial" pitchFamily="34" charset="0"/>
              </a:rPr>
              <a:t>Gerardo Medea – </a:t>
            </a:r>
            <a:r>
              <a:rPr lang="it-IT" sz="6400" b="1" dirty="0">
                <a:solidFill>
                  <a:srgbClr val="C00000"/>
                </a:solidFill>
                <a:latin typeface="Arial" pitchFamily="34" charset="0"/>
              </a:rPr>
              <a:t>SIMG,</a:t>
            </a:r>
            <a:r>
              <a:rPr lang="it-IT" sz="6400" dirty="0">
                <a:latin typeface="Arial" pitchFamily="34" charset="0"/>
              </a:rPr>
              <a:t> Società Italiana di Medicina Generale</a:t>
            </a:r>
          </a:p>
          <a:p>
            <a:pPr marL="342900" indent="-342900" fontAlgn="auto">
              <a:spcBef>
                <a:spcPct val="20000"/>
              </a:spcBef>
              <a:spcAft>
                <a:spcPts val="0"/>
              </a:spcAft>
              <a:buSzPct val="70000"/>
              <a:buFont typeface="Wingdings" pitchFamily="2" charset="2"/>
              <a:buChar char="q"/>
              <a:defRPr/>
            </a:pPr>
            <a:r>
              <a:rPr lang="it-IT" sz="6400" dirty="0">
                <a:solidFill>
                  <a:srgbClr val="0070C0"/>
                </a:solidFill>
                <a:latin typeface="Arial" pitchFamily="34" charset="0"/>
              </a:rPr>
              <a:t>Enrico </a:t>
            </a:r>
            <a:r>
              <a:rPr lang="it-IT" sz="6400" dirty="0" err="1">
                <a:solidFill>
                  <a:srgbClr val="0070C0"/>
                </a:solidFill>
                <a:latin typeface="Arial" pitchFamily="34" charset="0"/>
              </a:rPr>
              <a:t>Mongiovi</a:t>
            </a:r>
            <a:r>
              <a:rPr lang="it-IT" sz="6400" dirty="0">
                <a:solidFill>
                  <a:srgbClr val="0070C0"/>
                </a:solidFill>
                <a:latin typeface="Arial" pitchFamily="34" charset="0"/>
              </a:rPr>
              <a:t> </a:t>
            </a:r>
            <a:r>
              <a:rPr lang="it-IT" sz="6400" dirty="0">
                <a:latin typeface="Arial" pitchFamily="34" charset="0"/>
              </a:rPr>
              <a:t>– </a:t>
            </a:r>
            <a:r>
              <a:rPr lang="it-IT" sz="6400" b="1" dirty="0">
                <a:solidFill>
                  <a:srgbClr val="C00000"/>
                </a:solidFill>
                <a:latin typeface="Arial" pitchFamily="34" charset="0"/>
              </a:rPr>
              <a:t>SIPU</a:t>
            </a:r>
            <a:r>
              <a:rPr lang="it-IT" sz="6400" dirty="0">
                <a:latin typeface="Arial" pitchFamily="34" charset="0"/>
              </a:rPr>
              <a:t>, Società Italiana di Podologia Universitaria</a:t>
            </a:r>
          </a:p>
          <a:p>
            <a:pPr marL="342900" indent="-342900" fontAlgn="auto">
              <a:spcBef>
                <a:spcPct val="20000"/>
              </a:spcBef>
              <a:spcAft>
                <a:spcPts val="0"/>
              </a:spcAft>
              <a:buSzPct val="70000"/>
              <a:buFont typeface="Wingdings" pitchFamily="2" charset="2"/>
              <a:buChar char="q"/>
              <a:defRPr/>
            </a:pPr>
            <a:r>
              <a:rPr lang="it-IT" sz="6400" dirty="0">
                <a:solidFill>
                  <a:srgbClr val="FFC000"/>
                </a:solidFill>
                <a:latin typeface="Arial" pitchFamily="34" charset="0"/>
              </a:rPr>
              <a:t>Paola </a:t>
            </a:r>
            <a:r>
              <a:rPr lang="it-IT" sz="6400" dirty="0" err="1">
                <a:solidFill>
                  <a:srgbClr val="FFC000"/>
                </a:solidFill>
                <a:latin typeface="Arial" pitchFamily="34" charset="0"/>
              </a:rPr>
              <a:t>Pisanti</a:t>
            </a:r>
            <a:r>
              <a:rPr lang="it-IT" sz="6400" dirty="0">
                <a:solidFill>
                  <a:srgbClr val="FFC000"/>
                </a:solidFill>
                <a:latin typeface="Arial" pitchFamily="34" charset="0"/>
              </a:rPr>
              <a:t> </a:t>
            </a:r>
            <a:r>
              <a:rPr lang="it-IT" sz="6400" dirty="0">
                <a:latin typeface="Arial" pitchFamily="34" charset="0"/>
              </a:rPr>
              <a:t>– </a:t>
            </a:r>
            <a:r>
              <a:rPr lang="it-IT" sz="6400" b="1" dirty="0">
                <a:solidFill>
                  <a:srgbClr val="C00000"/>
                </a:solidFill>
                <a:latin typeface="Arial" pitchFamily="34" charset="0"/>
              </a:rPr>
              <a:t>Direzione Generale della Programmazione,Ministero della Salute</a:t>
            </a:r>
          </a:p>
          <a:p>
            <a:pPr marL="342900" indent="-342900" fontAlgn="auto">
              <a:spcBef>
                <a:spcPct val="20000"/>
              </a:spcBef>
              <a:spcAft>
                <a:spcPts val="0"/>
              </a:spcAft>
              <a:buSzPct val="70000"/>
              <a:buFont typeface="Wingdings" pitchFamily="2" charset="2"/>
              <a:buChar char="q"/>
              <a:defRPr/>
            </a:pPr>
            <a:r>
              <a:rPr lang="it-IT" sz="6400" dirty="0">
                <a:latin typeface="Arial" pitchFamily="34" charset="0"/>
              </a:rPr>
              <a:t>Roberto Pontremoli </a:t>
            </a:r>
            <a:r>
              <a:rPr lang="it-IT" sz="6400" b="1" dirty="0">
                <a:solidFill>
                  <a:srgbClr val="C00000"/>
                </a:solidFill>
                <a:latin typeface="Arial" pitchFamily="34" charset="0"/>
              </a:rPr>
              <a:t>– SIN</a:t>
            </a:r>
            <a:r>
              <a:rPr lang="it-IT" sz="6400" dirty="0">
                <a:latin typeface="Arial" pitchFamily="34" charset="0"/>
              </a:rPr>
              <a:t>, Società Italiana di Nefrologia</a:t>
            </a:r>
          </a:p>
          <a:p>
            <a:pPr marL="342900" indent="-342900" fontAlgn="auto">
              <a:spcBef>
                <a:spcPct val="20000"/>
              </a:spcBef>
              <a:spcAft>
                <a:spcPts val="0"/>
              </a:spcAft>
              <a:buSzPct val="70000"/>
              <a:buFont typeface="Wingdings" pitchFamily="2" charset="2"/>
              <a:buChar char="q"/>
              <a:defRPr/>
            </a:pPr>
            <a:r>
              <a:rPr lang="it-IT" sz="6400" dirty="0">
                <a:solidFill>
                  <a:srgbClr val="00B050"/>
                </a:solidFill>
                <a:latin typeface="Arial" pitchFamily="34" charset="0"/>
              </a:rPr>
              <a:t>Simona Sappia </a:t>
            </a:r>
            <a:r>
              <a:rPr lang="it-IT" sz="6400" dirty="0">
                <a:latin typeface="Arial" pitchFamily="34" charset="0"/>
              </a:rPr>
              <a:t>– </a:t>
            </a:r>
            <a:r>
              <a:rPr lang="it-IT" sz="6400" dirty="0" err="1">
                <a:solidFill>
                  <a:srgbClr val="C00000"/>
                </a:solidFill>
                <a:latin typeface="Arial" pitchFamily="34" charset="0"/>
              </a:rPr>
              <a:t>CnAMC</a:t>
            </a:r>
            <a:r>
              <a:rPr lang="it-IT" sz="6400" dirty="0">
                <a:solidFill>
                  <a:srgbClr val="C00000"/>
                </a:solidFill>
                <a:latin typeface="Arial" pitchFamily="34" charset="0"/>
              </a:rPr>
              <a:t>, Coordinamento nazionale delle Associazioni di Malati </a:t>
            </a:r>
            <a:r>
              <a:rPr lang="it-IT" sz="6400" dirty="0">
                <a:latin typeface="Arial" pitchFamily="34" charset="0"/>
              </a:rPr>
              <a:t>Cronici- </a:t>
            </a:r>
            <a:r>
              <a:rPr lang="it-IT" sz="6400" dirty="0" err="1">
                <a:latin typeface="Arial" pitchFamily="34" charset="0"/>
              </a:rPr>
              <a:t>CittadinanzAttiva</a:t>
            </a:r>
            <a:endParaRPr lang="it-IT" sz="6400" dirty="0">
              <a:latin typeface="Arial" pitchFamily="34" charset="0"/>
            </a:endParaRPr>
          </a:p>
          <a:p>
            <a:pPr marL="342900" indent="-342900" fontAlgn="auto">
              <a:spcBef>
                <a:spcPct val="20000"/>
              </a:spcBef>
              <a:spcAft>
                <a:spcPts val="0"/>
              </a:spcAft>
              <a:buSzPct val="70000"/>
              <a:buFont typeface="Wingdings" pitchFamily="2" charset="2"/>
              <a:buChar char="q"/>
              <a:defRPr/>
            </a:pPr>
            <a:r>
              <a:rPr lang="it-IT" sz="6400" dirty="0">
                <a:solidFill>
                  <a:srgbClr val="FFC000"/>
                </a:solidFill>
                <a:latin typeface="Arial" pitchFamily="34" charset="0"/>
              </a:rPr>
              <a:t>Angela Testi </a:t>
            </a:r>
            <a:r>
              <a:rPr lang="it-IT" sz="6400" dirty="0">
                <a:latin typeface="Arial" pitchFamily="34" charset="0"/>
              </a:rPr>
              <a:t>– </a:t>
            </a:r>
            <a:r>
              <a:rPr lang="it-IT" sz="6400" b="1" dirty="0">
                <a:solidFill>
                  <a:srgbClr val="C00000"/>
                </a:solidFill>
                <a:latin typeface="Arial" pitchFamily="34" charset="0"/>
              </a:rPr>
              <a:t>Docente di Economia Politica e di Economia </a:t>
            </a:r>
            <a:r>
              <a:rPr lang="it-IT" sz="6400" dirty="0">
                <a:latin typeface="Arial" pitchFamily="34" charset="0"/>
              </a:rPr>
              <a:t>applicata ai settori produttivi dei Servizi sociosanitari</a:t>
            </a:r>
          </a:p>
        </p:txBody>
      </p:sp>
      <p:sp>
        <p:nvSpPr>
          <p:cNvPr id="8" name="Rettangolo 4"/>
          <p:cNvSpPr>
            <a:spLocks noChangeArrowheads="1"/>
          </p:cNvSpPr>
          <p:nvPr/>
        </p:nvSpPr>
        <p:spPr bwMode="auto">
          <a:xfrm>
            <a:off x="2071688" y="6042025"/>
            <a:ext cx="70723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600" b="1" i="1">
                <a:solidFill>
                  <a:srgbClr val="00B0F0"/>
                </a:solidFill>
              </a:rPr>
              <a:t>Standard italiani per  la cura del diabete mellito AMD  SID 2009- 2010</a:t>
            </a:r>
          </a:p>
        </p:txBody>
      </p:sp>
    </p:spTree>
    <p:extLst>
      <p:ext uri="{BB962C8B-B14F-4D97-AF65-F5344CB8AC3E}">
        <p14:creationId xmlns:p14="http://schemas.microsoft.com/office/powerpoint/2010/main" val="1832324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250825" y="260350"/>
            <a:ext cx="8686800" cy="1143000"/>
          </a:xfrm>
          <a:prstGeom prst="rect">
            <a:avLst/>
          </a:prstGeom>
        </p:spPr>
        <p:txBody>
          <a:bodyPr rtlCol="0">
            <a:normAutofit fontScale="7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en-US" sz="3100">
                <a:solidFill>
                  <a:schemeClr val="tx2">
                    <a:lumMod val="75000"/>
                  </a:schemeClr>
                </a:solidFill>
              </a:rPr>
            </a:br>
            <a:r>
              <a:rPr lang="en-US" sz="3100">
                <a:solidFill>
                  <a:schemeClr val="tx2">
                    <a:lumMod val="75000"/>
                  </a:schemeClr>
                </a:solidFill>
              </a:rPr>
              <a:t>5.The views and preferences of the target population (patients, public, etc.) have been sought. 	</a:t>
            </a:r>
            <a:br>
              <a:rPr lang="en-US">
                <a:solidFill>
                  <a:schemeClr val="tx2">
                    <a:lumMod val="75000"/>
                  </a:schemeClr>
                </a:solidFill>
              </a:rPr>
            </a:br>
            <a:endParaRPr lang="it-IT" dirty="0">
              <a:solidFill>
                <a:schemeClr val="tx2">
                  <a:lumMod val="75000"/>
                </a:scheme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550" y="981075"/>
            <a:ext cx="1008063"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contenuto 2"/>
          <p:cNvSpPr txBox="1">
            <a:spLocks/>
          </p:cNvSpPr>
          <p:nvPr/>
        </p:nvSpPr>
        <p:spPr>
          <a:xfrm>
            <a:off x="395288" y="1196975"/>
            <a:ext cx="8229600" cy="4679950"/>
          </a:xfrm>
          <a:prstGeom prst="rect">
            <a:avLst/>
          </a:prstGeom>
          <a:ln w="28575">
            <a:solidFill>
              <a:srgbClr val="FFC000"/>
            </a:solidFill>
          </a:ln>
        </p:spPr>
        <p:txBody>
          <a:bodyPr>
            <a:normAutofit fontScale="32500" lnSpcReduction="20000"/>
          </a:bodyPr>
          <a:lstStyle/>
          <a:p>
            <a:pPr marL="342900" indent="-342900" fontAlgn="auto">
              <a:spcBef>
                <a:spcPct val="20000"/>
              </a:spcBef>
              <a:spcAft>
                <a:spcPts val="0"/>
              </a:spcAft>
              <a:buSzPct val="70000"/>
              <a:buFont typeface="Wingdings" pitchFamily="2" charset="2"/>
              <a:buNone/>
              <a:defRPr/>
            </a:pPr>
            <a:endParaRPr lang="it-IT" sz="3200" i="1" dirty="0">
              <a:latin typeface="Arial" pitchFamily="34" charset="0"/>
            </a:endParaRPr>
          </a:p>
          <a:p>
            <a:pPr marL="342900" indent="-342900" fontAlgn="auto">
              <a:spcBef>
                <a:spcPct val="20000"/>
              </a:spcBef>
              <a:spcAft>
                <a:spcPts val="0"/>
              </a:spcAft>
              <a:buSzPct val="70000"/>
              <a:buFont typeface="Wingdings" pitchFamily="2" charset="2"/>
              <a:buChar char="q"/>
              <a:defRPr/>
            </a:pPr>
            <a:r>
              <a:rPr lang="it-IT" sz="6400" dirty="0">
                <a:latin typeface="Arial" pitchFamily="34" charset="0"/>
              </a:rPr>
              <a:t>Ottavio Di Stefano – Coordinatore </a:t>
            </a:r>
            <a:r>
              <a:rPr lang="it-IT" sz="6400" b="1" dirty="0">
                <a:latin typeface="Arial" pitchFamily="34" charset="0"/>
              </a:rPr>
              <a:t>Commissione Etica dell’Ordine dei Medici </a:t>
            </a:r>
            <a:r>
              <a:rPr lang="it-IT" sz="6400" dirty="0">
                <a:latin typeface="Arial" pitchFamily="34" charset="0"/>
              </a:rPr>
              <a:t>Chirurghi e Odontoiatri della Provincia di Brescia</a:t>
            </a:r>
          </a:p>
          <a:p>
            <a:pPr marL="342900" indent="-342900" fontAlgn="auto">
              <a:spcBef>
                <a:spcPct val="20000"/>
              </a:spcBef>
              <a:spcAft>
                <a:spcPts val="0"/>
              </a:spcAft>
              <a:buSzPct val="70000"/>
              <a:defRPr/>
            </a:pPr>
            <a:endParaRPr lang="it-IT" sz="6400" dirty="0">
              <a:latin typeface="Arial" pitchFamily="34" charset="0"/>
            </a:endParaRPr>
          </a:p>
          <a:p>
            <a:pPr marL="342900" indent="-342900" fontAlgn="auto">
              <a:spcBef>
                <a:spcPct val="20000"/>
              </a:spcBef>
              <a:spcAft>
                <a:spcPts val="0"/>
              </a:spcAft>
              <a:buSzPct val="70000"/>
              <a:buFont typeface="Wingdings" pitchFamily="2" charset="2"/>
              <a:buChar char="q"/>
              <a:defRPr/>
            </a:pPr>
            <a:r>
              <a:rPr lang="it-IT" sz="6400" dirty="0">
                <a:latin typeface="Arial" pitchFamily="34" charset="0"/>
              </a:rPr>
              <a:t>Raffaele Foglia – </a:t>
            </a:r>
            <a:r>
              <a:rPr lang="it-IT" sz="6400" b="1" dirty="0">
                <a:latin typeface="Arial" pitchFamily="34" charset="0"/>
              </a:rPr>
              <a:t>Consigliere della Corte di Cassazione</a:t>
            </a:r>
          </a:p>
          <a:p>
            <a:pPr marL="342900" indent="-342900" fontAlgn="auto">
              <a:spcBef>
                <a:spcPct val="20000"/>
              </a:spcBef>
              <a:spcAft>
                <a:spcPts val="0"/>
              </a:spcAft>
              <a:buSzPct val="70000"/>
              <a:buFont typeface="Wingdings" pitchFamily="2" charset="2"/>
              <a:buChar char="q"/>
              <a:defRPr/>
            </a:pPr>
            <a:endParaRPr lang="it-IT" sz="6400" b="1" dirty="0">
              <a:latin typeface="Arial" pitchFamily="34" charset="0"/>
            </a:endParaRPr>
          </a:p>
          <a:p>
            <a:pPr marL="342900" indent="-342900" fontAlgn="auto">
              <a:spcBef>
                <a:spcPct val="20000"/>
              </a:spcBef>
              <a:spcAft>
                <a:spcPts val="0"/>
              </a:spcAft>
              <a:buSzPct val="70000"/>
              <a:buFont typeface="Wingdings" pitchFamily="2" charset="2"/>
              <a:buChar char="q"/>
              <a:defRPr/>
            </a:pPr>
            <a:r>
              <a:rPr lang="it-IT" sz="6400" dirty="0">
                <a:latin typeface="Arial" pitchFamily="34" charset="0"/>
              </a:rPr>
              <a:t>Paola </a:t>
            </a:r>
            <a:r>
              <a:rPr lang="it-IT" sz="6400" dirty="0" err="1">
                <a:latin typeface="Arial" pitchFamily="34" charset="0"/>
              </a:rPr>
              <a:t>Pisanti</a:t>
            </a:r>
            <a:r>
              <a:rPr lang="it-IT" sz="6400" dirty="0">
                <a:latin typeface="Arial" pitchFamily="34" charset="0"/>
              </a:rPr>
              <a:t> – </a:t>
            </a:r>
            <a:r>
              <a:rPr lang="it-IT" sz="6400" b="1" dirty="0">
                <a:latin typeface="Arial" pitchFamily="34" charset="0"/>
              </a:rPr>
              <a:t>Direzione Generale della Programmazione, Ministero della Salute</a:t>
            </a:r>
          </a:p>
          <a:p>
            <a:pPr marL="342900" indent="-342900" fontAlgn="auto">
              <a:spcBef>
                <a:spcPct val="20000"/>
              </a:spcBef>
              <a:spcAft>
                <a:spcPts val="0"/>
              </a:spcAft>
              <a:buSzPct val="70000"/>
              <a:buFont typeface="Wingdings" pitchFamily="2" charset="2"/>
              <a:buChar char="q"/>
              <a:defRPr/>
            </a:pPr>
            <a:endParaRPr lang="it-IT" sz="6400" b="1" dirty="0">
              <a:latin typeface="Arial" pitchFamily="34" charset="0"/>
            </a:endParaRPr>
          </a:p>
          <a:p>
            <a:pPr marL="342900" indent="-342900" fontAlgn="auto">
              <a:spcBef>
                <a:spcPct val="20000"/>
              </a:spcBef>
              <a:spcAft>
                <a:spcPts val="0"/>
              </a:spcAft>
              <a:buSzPct val="70000"/>
              <a:buFont typeface="Wingdings" pitchFamily="2" charset="2"/>
              <a:buChar char="q"/>
              <a:defRPr/>
            </a:pPr>
            <a:r>
              <a:rPr lang="it-IT" sz="6400" b="1" dirty="0">
                <a:solidFill>
                  <a:srgbClr val="C00000"/>
                </a:solidFill>
                <a:latin typeface="Arial" pitchFamily="34" charset="0"/>
              </a:rPr>
              <a:t>Simona Sappia – </a:t>
            </a:r>
            <a:r>
              <a:rPr lang="it-IT" sz="6400" b="1" dirty="0" err="1">
                <a:solidFill>
                  <a:srgbClr val="C00000"/>
                </a:solidFill>
                <a:latin typeface="Arial" pitchFamily="34" charset="0"/>
              </a:rPr>
              <a:t>CnAMC</a:t>
            </a:r>
            <a:r>
              <a:rPr lang="it-IT" sz="6400" b="1" dirty="0">
                <a:solidFill>
                  <a:srgbClr val="C00000"/>
                </a:solidFill>
                <a:latin typeface="Arial" pitchFamily="34" charset="0"/>
              </a:rPr>
              <a:t>, Coordinamento nazionale delle Associazioni di Malati Cronici- </a:t>
            </a:r>
            <a:r>
              <a:rPr lang="it-IT" sz="6400" b="1" dirty="0" err="1">
                <a:solidFill>
                  <a:srgbClr val="C00000"/>
                </a:solidFill>
                <a:latin typeface="Arial" pitchFamily="34" charset="0"/>
              </a:rPr>
              <a:t>CittadinanzAttiva</a:t>
            </a:r>
            <a:endParaRPr lang="it-IT" sz="6400" b="1" dirty="0">
              <a:solidFill>
                <a:srgbClr val="C00000"/>
              </a:solidFill>
              <a:latin typeface="Arial" pitchFamily="34" charset="0"/>
            </a:endParaRPr>
          </a:p>
          <a:p>
            <a:pPr marL="342900" indent="-342900" fontAlgn="auto">
              <a:spcBef>
                <a:spcPct val="20000"/>
              </a:spcBef>
              <a:spcAft>
                <a:spcPts val="0"/>
              </a:spcAft>
              <a:buSzPct val="70000"/>
              <a:buFont typeface="Wingdings" pitchFamily="2" charset="2"/>
              <a:buChar char="q"/>
              <a:defRPr/>
            </a:pPr>
            <a:endParaRPr lang="it-IT" sz="6400" dirty="0">
              <a:latin typeface="Arial" pitchFamily="34" charset="0"/>
            </a:endParaRPr>
          </a:p>
          <a:p>
            <a:pPr marL="342900" indent="-342900" fontAlgn="auto">
              <a:spcBef>
                <a:spcPct val="20000"/>
              </a:spcBef>
              <a:spcAft>
                <a:spcPts val="0"/>
              </a:spcAft>
              <a:buSzPct val="70000"/>
              <a:buFont typeface="Wingdings" pitchFamily="2" charset="2"/>
              <a:buChar char="q"/>
              <a:defRPr/>
            </a:pPr>
            <a:r>
              <a:rPr lang="it-IT" sz="6400" dirty="0">
                <a:latin typeface="Arial" pitchFamily="34" charset="0"/>
              </a:rPr>
              <a:t>Angela Testi – </a:t>
            </a:r>
            <a:r>
              <a:rPr lang="it-IT" sz="6400" b="1" dirty="0">
                <a:latin typeface="Arial" pitchFamily="34" charset="0"/>
              </a:rPr>
              <a:t>Docente di Economia Politica e di Economia </a:t>
            </a:r>
            <a:r>
              <a:rPr lang="it-IT" sz="6400" dirty="0">
                <a:latin typeface="Arial" pitchFamily="34" charset="0"/>
              </a:rPr>
              <a:t>applicata ai settori produttivi dei Servizi sociosanitari</a:t>
            </a:r>
          </a:p>
        </p:txBody>
      </p:sp>
      <p:sp>
        <p:nvSpPr>
          <p:cNvPr id="8" name="Rettangolo 4"/>
          <p:cNvSpPr>
            <a:spLocks noChangeArrowheads="1"/>
          </p:cNvSpPr>
          <p:nvPr/>
        </p:nvSpPr>
        <p:spPr bwMode="auto">
          <a:xfrm>
            <a:off x="2071688" y="6042025"/>
            <a:ext cx="70723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600" b="1" i="1">
                <a:solidFill>
                  <a:srgbClr val="00B0F0"/>
                </a:solidFill>
              </a:rPr>
              <a:t>Standard italiani per  la cura del diabete mellito AMD  SID 2009- 2010</a:t>
            </a:r>
          </a:p>
        </p:txBody>
      </p:sp>
    </p:spTree>
    <p:extLst>
      <p:ext uri="{BB962C8B-B14F-4D97-AF65-F5344CB8AC3E}">
        <p14:creationId xmlns:p14="http://schemas.microsoft.com/office/powerpoint/2010/main" val="253641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11"/>
          <p:cNvSpPr txBox="1">
            <a:spLocks/>
          </p:cNvSpPr>
          <p:nvPr/>
        </p:nvSpPr>
        <p:spPr>
          <a:xfrm>
            <a:off x="3198998" y="546285"/>
            <a:ext cx="4041775" cy="639762"/>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altLang="it-IT" sz="2400" dirty="0">
                <a:solidFill>
                  <a:srgbClr val="FF0000"/>
                </a:solidFill>
              </a:rPr>
              <a:t>Evidence Based Guideline</a:t>
            </a:r>
          </a:p>
        </p:txBody>
      </p:sp>
      <p:sp>
        <p:nvSpPr>
          <p:cNvPr id="8" name="Segnaposto contenuto 12"/>
          <p:cNvSpPr txBox="1">
            <a:spLocks/>
          </p:cNvSpPr>
          <p:nvPr/>
        </p:nvSpPr>
        <p:spPr>
          <a:xfrm>
            <a:off x="3124200" y="1663792"/>
            <a:ext cx="4041775" cy="3951288"/>
          </a:xfrm>
          <a:prstGeom prst="rect">
            <a:avLst/>
          </a:prstGeom>
        </p:spPr>
        <p:txBody>
          <a:bodyPr rtlCol="0">
            <a:normAutofit fontScale="850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defRPr/>
            </a:pPr>
            <a:r>
              <a:rPr lang="en-US" i="1" dirty="0" err="1"/>
              <a:t>Sviluppate</a:t>
            </a:r>
            <a:r>
              <a:rPr lang="en-US" i="1" dirty="0"/>
              <a:t> </a:t>
            </a:r>
            <a:r>
              <a:rPr lang="en-US" i="1" dirty="0" err="1"/>
              <a:t>dopo</a:t>
            </a:r>
            <a:r>
              <a:rPr lang="en-US" i="1" dirty="0"/>
              <a:t> </a:t>
            </a:r>
            <a:r>
              <a:rPr lang="en-US" i="1" dirty="0" err="1"/>
              <a:t>una</a:t>
            </a:r>
            <a:r>
              <a:rPr lang="en-US" i="1" dirty="0"/>
              <a:t> </a:t>
            </a:r>
            <a:r>
              <a:rPr lang="en-US" i="1" dirty="0" err="1"/>
              <a:t>revisione</a:t>
            </a:r>
            <a:r>
              <a:rPr lang="en-US" i="1" dirty="0"/>
              <a:t> </a:t>
            </a:r>
            <a:r>
              <a:rPr lang="en-US" i="1" dirty="0" err="1"/>
              <a:t>sistematica</a:t>
            </a:r>
            <a:r>
              <a:rPr lang="en-US" i="1" dirty="0"/>
              <a:t> </a:t>
            </a:r>
            <a:r>
              <a:rPr lang="en-US" i="1" dirty="0" err="1"/>
              <a:t>della</a:t>
            </a:r>
            <a:r>
              <a:rPr lang="en-US" i="1" dirty="0"/>
              <a:t> </a:t>
            </a:r>
            <a:r>
              <a:rPr lang="en-US" i="1" dirty="0" err="1"/>
              <a:t>letteratura</a:t>
            </a:r>
            <a:r>
              <a:rPr lang="en-US" i="1" dirty="0"/>
              <a:t> </a:t>
            </a:r>
          </a:p>
          <a:p>
            <a:pPr>
              <a:defRPr/>
            </a:pPr>
            <a:r>
              <a:rPr lang="en-US" i="1" dirty="0" err="1"/>
              <a:t>Comprendono</a:t>
            </a:r>
            <a:r>
              <a:rPr lang="en-US" i="1" dirty="0"/>
              <a:t> </a:t>
            </a:r>
            <a:r>
              <a:rPr lang="en-US" i="1" dirty="0" err="1"/>
              <a:t>strategie</a:t>
            </a:r>
            <a:r>
              <a:rPr lang="en-US" i="1" dirty="0"/>
              <a:t> per </a:t>
            </a:r>
            <a:r>
              <a:rPr lang="en-US" i="1" dirty="0" err="1"/>
              <a:t>descrivere</a:t>
            </a:r>
            <a:r>
              <a:rPr lang="en-US" i="1" dirty="0"/>
              <a:t> la </a:t>
            </a:r>
            <a:r>
              <a:rPr lang="en-US" i="1" dirty="0" err="1"/>
              <a:t>forza</a:t>
            </a:r>
            <a:r>
              <a:rPr lang="en-US" i="1" dirty="0"/>
              <a:t> </a:t>
            </a:r>
            <a:r>
              <a:rPr lang="en-US" i="1" dirty="0" err="1"/>
              <a:t>delle</a:t>
            </a:r>
            <a:r>
              <a:rPr lang="en-US" i="1" dirty="0"/>
              <a:t> </a:t>
            </a:r>
            <a:r>
              <a:rPr lang="en-US" i="1" dirty="0" err="1"/>
              <a:t>evidenze</a:t>
            </a:r>
            <a:r>
              <a:rPr lang="en-US" i="1" dirty="0"/>
              <a:t> </a:t>
            </a:r>
          </a:p>
          <a:p>
            <a:pPr>
              <a:defRPr/>
            </a:pPr>
            <a:r>
              <a:rPr lang="en-US" i="1" dirty="0" err="1"/>
              <a:t>Cercano</a:t>
            </a:r>
            <a:r>
              <a:rPr lang="en-US" i="1" dirty="0"/>
              <a:t> di </a:t>
            </a:r>
            <a:r>
              <a:rPr lang="en-US" i="1" dirty="0" err="1"/>
              <a:t>separare</a:t>
            </a:r>
            <a:r>
              <a:rPr lang="en-US" i="1" dirty="0"/>
              <a:t> </a:t>
            </a:r>
            <a:r>
              <a:rPr lang="en-US" i="1" dirty="0" err="1"/>
              <a:t>chiaramente</a:t>
            </a:r>
            <a:r>
              <a:rPr lang="en-US" i="1" dirty="0"/>
              <a:t> le </a:t>
            </a:r>
            <a:r>
              <a:rPr lang="en-US" i="1" dirty="0" err="1"/>
              <a:t>opinioni</a:t>
            </a:r>
            <a:r>
              <a:rPr lang="en-US" i="1" dirty="0"/>
              <a:t> </a:t>
            </a:r>
            <a:r>
              <a:rPr lang="en-US" i="1" dirty="0" err="1"/>
              <a:t>dalle</a:t>
            </a:r>
            <a:r>
              <a:rPr lang="en-US" i="1" dirty="0"/>
              <a:t> </a:t>
            </a:r>
            <a:r>
              <a:rPr lang="en-US" i="1" dirty="0" err="1"/>
              <a:t>evidenze</a:t>
            </a:r>
            <a:r>
              <a:rPr lang="en-US" i="1" dirty="0"/>
              <a:t>  </a:t>
            </a:r>
          </a:p>
          <a:p>
            <a:pPr>
              <a:defRPr/>
            </a:pPr>
            <a:r>
              <a:rPr lang="en-US" i="1" dirty="0"/>
              <a:t>…</a:t>
            </a:r>
            <a:r>
              <a:rPr lang="en-US" i="1" dirty="0" err="1"/>
              <a:t>producono</a:t>
            </a:r>
            <a:r>
              <a:rPr lang="en-US" i="1" dirty="0"/>
              <a:t>  statements non solo </a:t>
            </a:r>
            <a:r>
              <a:rPr lang="en-US" i="1" dirty="0" err="1"/>
              <a:t>su</a:t>
            </a:r>
            <a:r>
              <a:rPr lang="en-US" i="1" dirty="0"/>
              <a:t> quale </a:t>
            </a:r>
            <a:r>
              <a:rPr lang="en-US" i="1" dirty="0" err="1"/>
              <a:t>tra</a:t>
            </a:r>
            <a:r>
              <a:rPr lang="en-US" i="1" dirty="0"/>
              <a:t> due </a:t>
            </a:r>
            <a:r>
              <a:rPr lang="en-US" i="1" dirty="0" err="1"/>
              <a:t>opzioni</a:t>
            </a:r>
            <a:r>
              <a:rPr lang="en-US" i="1" dirty="0"/>
              <a:t> </a:t>
            </a:r>
            <a:r>
              <a:rPr lang="en-US" i="1" dirty="0" err="1"/>
              <a:t>sia</a:t>
            </a:r>
            <a:r>
              <a:rPr lang="en-US" i="1" dirty="0"/>
              <a:t> la </a:t>
            </a:r>
            <a:r>
              <a:rPr lang="en-US" i="1" dirty="0" err="1"/>
              <a:t>migliore</a:t>
            </a:r>
            <a:r>
              <a:rPr lang="en-US" i="1" dirty="0"/>
              <a:t> ma </a:t>
            </a:r>
            <a:r>
              <a:rPr lang="en-US" i="1" dirty="0" err="1"/>
              <a:t>quantificano</a:t>
            </a:r>
            <a:r>
              <a:rPr lang="en-US" i="1" dirty="0"/>
              <a:t> la </a:t>
            </a:r>
            <a:r>
              <a:rPr lang="en-US" i="1" dirty="0" err="1"/>
              <a:t>differenza</a:t>
            </a:r>
            <a:r>
              <a:rPr lang="en-US" i="1" dirty="0"/>
              <a:t> </a:t>
            </a:r>
            <a:r>
              <a:rPr lang="en-US" i="1" dirty="0" err="1"/>
              <a:t>assoluta</a:t>
            </a:r>
            <a:r>
              <a:rPr lang="en-US" i="1" dirty="0"/>
              <a:t> </a:t>
            </a:r>
            <a:r>
              <a:rPr lang="en-US" i="1" dirty="0" err="1"/>
              <a:t>relativa</a:t>
            </a:r>
            <a:r>
              <a:rPr lang="en-US" i="1" dirty="0"/>
              <a:t> </a:t>
            </a:r>
            <a:r>
              <a:rPr lang="en-US" i="1" dirty="0" err="1"/>
              <a:t>agli</a:t>
            </a:r>
            <a:r>
              <a:rPr lang="en-US" i="1" dirty="0"/>
              <a:t> outcome </a:t>
            </a:r>
            <a:r>
              <a:rPr lang="en-US" i="1" dirty="0" err="1"/>
              <a:t>comprendendo</a:t>
            </a:r>
            <a:r>
              <a:rPr lang="en-US" i="1" dirty="0"/>
              <a:t> </a:t>
            </a:r>
            <a:r>
              <a:rPr lang="en-US" i="1" dirty="0" err="1"/>
              <a:t>sia</a:t>
            </a:r>
            <a:r>
              <a:rPr lang="en-US" i="1" dirty="0"/>
              <a:t> </a:t>
            </a:r>
            <a:r>
              <a:rPr lang="en-US" i="1" dirty="0" err="1"/>
              <a:t>benefici</a:t>
            </a:r>
            <a:r>
              <a:rPr lang="en-US" i="1" dirty="0"/>
              <a:t> </a:t>
            </a:r>
            <a:r>
              <a:rPr lang="en-US" i="1" dirty="0" err="1"/>
              <a:t>che</a:t>
            </a:r>
            <a:r>
              <a:rPr lang="en-US" i="1" dirty="0"/>
              <a:t> </a:t>
            </a:r>
            <a:r>
              <a:rPr lang="en-US" i="1" dirty="0" err="1"/>
              <a:t>rischi</a:t>
            </a:r>
            <a:endParaRPr lang="it-IT" dirty="0">
              <a:solidFill>
                <a:srgbClr val="C00000"/>
              </a:solidFill>
            </a:endParaRPr>
          </a:p>
        </p:txBody>
      </p:sp>
      <p:sp>
        <p:nvSpPr>
          <p:cNvPr id="11" name="Segnaposto numero diapositiva 5"/>
          <p:cNvSpPr>
            <a:spLocks noGrp="1"/>
          </p:cNvSpPr>
          <p:nvPr>
            <p:ph type="sldNum" sz="quarter" idx="12"/>
          </p:nvPr>
        </p:nvSpPr>
        <p:spPr>
          <a:xfrm>
            <a:off x="6553200" y="6356350"/>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4CEF9FD-6D64-47DB-9DA3-E1C819B9DDB4}" type="slidenum">
              <a:rPr lang="it-IT" altLang="it-IT">
                <a:solidFill>
                  <a:srgbClr val="898989"/>
                </a:solidFill>
              </a:rPr>
              <a:pPr/>
              <a:t>3</a:t>
            </a:fld>
            <a:endParaRPr lang="it-IT" altLang="it-IT">
              <a:solidFill>
                <a:srgbClr val="898989"/>
              </a:solidFill>
            </a:endParaRPr>
          </a:p>
        </p:txBody>
      </p:sp>
      <p:sp>
        <p:nvSpPr>
          <p:cNvPr id="12" name="CasellaDiTesto 6"/>
          <p:cNvSpPr txBox="1">
            <a:spLocks noChangeArrowheads="1"/>
          </p:cNvSpPr>
          <p:nvPr/>
        </p:nvSpPr>
        <p:spPr bwMode="auto">
          <a:xfrm>
            <a:off x="2627313" y="6092825"/>
            <a:ext cx="5618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it-IT" sz="1600" b="1" i="1">
                <a:solidFill>
                  <a:srgbClr val="00B0F0"/>
                </a:solidFill>
              </a:rPr>
              <a:t>New Zealand  Guidelines Group (NZGG)</a:t>
            </a:r>
            <a:r>
              <a:rPr lang="it-IT" altLang="it-IT" sz="1600" b="1" i="1">
                <a:solidFill>
                  <a:srgbClr val="00B0F0"/>
                </a:solidFill>
              </a:rPr>
              <a:t>http://www.nzgg.org.nz</a:t>
            </a:r>
          </a:p>
        </p:txBody>
      </p:sp>
    </p:spTree>
    <p:extLst>
      <p:ext uri="{BB962C8B-B14F-4D97-AF65-F5344CB8AC3E}">
        <p14:creationId xmlns:p14="http://schemas.microsoft.com/office/powerpoint/2010/main" val="205457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8">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p:cTn id="17"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8">
                                            <p:txEl>
                                              <p:pRg st="1" end="1"/>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p:cTn id="22"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8">
                                            <p:txEl>
                                              <p:pRg st="2" end="2"/>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 calcmode="lin" valueType="num">
                                      <p:cBhvr>
                                        <p:cTn id="27" dur="10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36704" y="742113"/>
            <a:ext cx="4959296" cy="4792533"/>
          </a:xfrm>
          <a:prstGeom prst="rect">
            <a:avLst/>
          </a:prstGeom>
        </p:spPr>
      </p:pic>
      <p:sp>
        <p:nvSpPr>
          <p:cNvPr id="4" name="Rettangolo 3"/>
          <p:cNvSpPr/>
          <p:nvPr/>
        </p:nvSpPr>
        <p:spPr>
          <a:xfrm>
            <a:off x="4046605" y="5871787"/>
            <a:ext cx="5858142" cy="369332"/>
          </a:xfrm>
          <a:prstGeom prst="rect">
            <a:avLst/>
          </a:prstGeom>
        </p:spPr>
        <p:txBody>
          <a:bodyPr wrap="none">
            <a:spAutoFit/>
          </a:bodyPr>
          <a:lstStyle/>
          <a:p>
            <a:r>
              <a:rPr lang="it-IT" altLang="it-IT" b="1" i="1" dirty="0">
                <a:solidFill>
                  <a:srgbClr val="00B0F0"/>
                </a:solidFill>
              </a:rPr>
              <a:t>Standard italiani per  la cura del diabete mellito AMD  SID 2016</a:t>
            </a:r>
          </a:p>
        </p:txBody>
      </p:sp>
    </p:spTree>
    <p:extLst>
      <p:ext uri="{BB962C8B-B14F-4D97-AF65-F5344CB8AC3E}">
        <p14:creationId xmlns:p14="http://schemas.microsoft.com/office/powerpoint/2010/main" val="3969923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5"/>
          <p:cNvSpPr txBox="1">
            <a:spLocks/>
          </p:cNvSpPr>
          <p:nvPr/>
        </p:nvSpPr>
        <p:spPr>
          <a:xfrm>
            <a:off x="457200" y="274638"/>
            <a:ext cx="8229600"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a:solidFill>
                  <a:schemeClr val="tx2">
                    <a:lumMod val="75000"/>
                  </a:schemeClr>
                </a:solidFill>
              </a:rPr>
            </a:br>
            <a:br>
              <a:rPr lang="it-IT">
                <a:solidFill>
                  <a:schemeClr val="tx2">
                    <a:lumMod val="75000"/>
                  </a:schemeClr>
                </a:solidFill>
              </a:rPr>
            </a:br>
            <a:r>
              <a:rPr lang="en-US">
                <a:solidFill>
                  <a:schemeClr val="tx2">
                    <a:lumMod val="75000"/>
                  </a:schemeClr>
                </a:solidFill>
              </a:rPr>
              <a:t>6. The target users of the guideline are clearly defined? </a:t>
            </a:r>
            <a:br>
              <a:rPr lang="en-US">
                <a:solidFill>
                  <a:schemeClr val="tx2">
                    <a:lumMod val="75000"/>
                  </a:schemeClr>
                </a:solidFill>
              </a:rPr>
            </a:br>
            <a:r>
              <a:rPr lang="it-IT">
                <a:solidFill>
                  <a:schemeClr val="tx2">
                    <a:lumMod val="75000"/>
                  </a:schemeClr>
                </a:solidFill>
              </a:rPr>
              <a:t>	</a:t>
            </a:r>
            <a:br>
              <a:rPr lang="it-IT">
                <a:solidFill>
                  <a:schemeClr val="tx2">
                    <a:lumMod val="75000"/>
                  </a:schemeClr>
                </a:solidFill>
              </a:rPr>
            </a:br>
            <a:endParaRPr lang="it-IT" dirty="0">
              <a:solidFill>
                <a:schemeClr val="tx2">
                  <a:lumMod val="75000"/>
                </a:schemeClr>
              </a:solidFill>
            </a:endParaRPr>
          </a:p>
        </p:txBody>
      </p:sp>
      <p:sp>
        <p:nvSpPr>
          <p:cNvPr id="6" name="Rettangolo 7"/>
          <p:cNvSpPr>
            <a:spLocks noChangeArrowheads="1"/>
          </p:cNvSpPr>
          <p:nvPr/>
        </p:nvSpPr>
        <p:spPr bwMode="auto">
          <a:xfrm>
            <a:off x="827088" y="1628775"/>
            <a:ext cx="7058025" cy="2862322"/>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it-IT" altLang="it-IT" sz="2000" dirty="0"/>
              <a:t>Dal 2007 gli </a:t>
            </a:r>
            <a:r>
              <a:rPr lang="it-IT" altLang="it-IT" sz="2000" i="1" dirty="0"/>
              <a:t>Standard italiani per la cura del diabete mellito qui </a:t>
            </a:r>
            <a:r>
              <a:rPr lang="it-IT" altLang="it-IT" sz="2000" dirty="0"/>
              <a:t>proposti sono redatti dalle due società scientifiche diabetologiche italiane (AMD e SID) con </a:t>
            </a:r>
            <a:r>
              <a:rPr lang="it-IT" altLang="it-IT" sz="2000" b="1" dirty="0">
                <a:solidFill>
                  <a:srgbClr val="C00000"/>
                </a:solidFill>
              </a:rPr>
              <a:t>l’intento di fornire ai clinici, ai pazienti, ai ricercatori e a quanti sono coinvolti nella cura del diabete </a:t>
            </a:r>
            <a:r>
              <a:rPr lang="it-IT" altLang="it-IT" sz="2000" dirty="0"/>
              <a:t>raccomandazioni per la diagnosi e il trattamento del diabete e delle sue complicanze, nonché obiettivi di trattamento – suffragati dal grado di evidenza scientifica – sui quali basare le scelte </a:t>
            </a:r>
            <a:r>
              <a:rPr lang="it-IT" altLang="it-IT" sz="2000" dirty="0" err="1"/>
              <a:t>terapeutiche;infine</a:t>
            </a:r>
            <a:r>
              <a:rPr lang="it-IT" altLang="it-IT" sz="2000" dirty="0"/>
              <a:t>, strumenti di valutazione della qualità della cura, finalizzati alla realtà italiana.</a:t>
            </a:r>
          </a:p>
        </p:txBody>
      </p:sp>
      <p:sp>
        <p:nvSpPr>
          <p:cNvPr id="8" name="Rettangolo 4"/>
          <p:cNvSpPr>
            <a:spLocks noChangeArrowheads="1"/>
          </p:cNvSpPr>
          <p:nvPr/>
        </p:nvSpPr>
        <p:spPr bwMode="auto">
          <a:xfrm>
            <a:off x="2071688" y="5661025"/>
            <a:ext cx="7072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600" b="1" i="1" dirty="0">
                <a:solidFill>
                  <a:srgbClr val="00B0F0"/>
                </a:solidFill>
              </a:rPr>
              <a:t>Standard italiani per  la cura del diabete mellito AMD  SID 2016 </a:t>
            </a:r>
          </a:p>
        </p:txBody>
      </p:sp>
    </p:spTree>
    <p:extLst>
      <p:ext uri="{BB962C8B-B14F-4D97-AF65-F5344CB8AC3E}">
        <p14:creationId xmlns:p14="http://schemas.microsoft.com/office/powerpoint/2010/main" val="2726130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2633199" y="82337"/>
            <a:ext cx="7750434" cy="1362075"/>
          </a:xfrm>
          <a:prstGeom prst="rect">
            <a:avLst/>
          </a:prstGeom>
          <a:solidFill>
            <a:srgbClr val="FFC000"/>
          </a:solidFill>
          <a:ln>
            <a:solidFill>
              <a:srgbClr val="FFC000"/>
            </a:solidFill>
          </a:ln>
        </p:spPr>
        <p:txBody>
          <a:bodyPr rtlCol="0">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it-IT" dirty="0"/>
              <a:t>Rigore della elaborazione: </a:t>
            </a:r>
            <a:br>
              <a:rPr lang="it-IT" dirty="0"/>
            </a:br>
            <a:r>
              <a:rPr lang="it-IT" dirty="0"/>
              <a:t>da 27% a 52%</a:t>
            </a:r>
          </a:p>
        </p:txBody>
      </p:sp>
      <p:sp>
        <p:nvSpPr>
          <p:cNvPr id="3" name="Titolo 1"/>
          <p:cNvSpPr txBox="1">
            <a:spLocks/>
          </p:cNvSpPr>
          <p:nvPr/>
        </p:nvSpPr>
        <p:spPr>
          <a:xfrm>
            <a:off x="457200" y="1199392"/>
            <a:ext cx="8229600"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dirty="0">
                <a:solidFill>
                  <a:schemeClr val="tx2">
                    <a:lumMod val="75000"/>
                  </a:schemeClr>
                </a:solidFill>
              </a:rPr>
            </a:br>
            <a:br>
              <a:rPr lang="it-IT" dirty="0">
                <a:solidFill>
                  <a:schemeClr val="tx2">
                    <a:lumMod val="75000"/>
                  </a:schemeClr>
                </a:solidFill>
              </a:rPr>
            </a:br>
            <a:r>
              <a:rPr lang="it-IT" dirty="0">
                <a:solidFill>
                  <a:schemeClr val="tx2">
                    <a:lumMod val="75000"/>
                  </a:schemeClr>
                </a:solidFill>
              </a:rPr>
              <a:t>7.</a:t>
            </a:r>
            <a:r>
              <a:rPr lang="en-US" dirty="0">
                <a:solidFill>
                  <a:schemeClr val="tx2">
                    <a:lumMod val="75000"/>
                  </a:schemeClr>
                </a:solidFill>
              </a:rPr>
              <a:t>Systematic methods were used to search for evidence?</a:t>
            </a:r>
            <a:br>
              <a:rPr lang="en-US" dirty="0">
                <a:solidFill>
                  <a:schemeClr val="tx2">
                    <a:lumMod val="75000"/>
                  </a:schemeClr>
                </a:solidFill>
              </a:rPr>
            </a:br>
            <a:r>
              <a:rPr lang="it-IT" dirty="0">
                <a:solidFill>
                  <a:schemeClr val="tx2">
                    <a:lumMod val="75000"/>
                  </a:schemeClr>
                </a:solidFill>
              </a:rPr>
              <a:t>	</a:t>
            </a:r>
            <a:br>
              <a:rPr lang="it-IT" dirty="0">
                <a:solidFill>
                  <a:schemeClr val="tx2">
                    <a:lumMod val="75000"/>
                  </a:schemeClr>
                </a:solidFill>
              </a:rPr>
            </a:br>
            <a:endParaRPr lang="it-IT" dirty="0">
              <a:solidFill>
                <a:schemeClr val="tx2">
                  <a:lumMod val="75000"/>
                </a:schemeClr>
              </a:solidFill>
            </a:endParaRPr>
          </a:p>
        </p:txBody>
      </p:sp>
      <p:sp>
        <p:nvSpPr>
          <p:cNvPr id="11" name="Titolo 1"/>
          <p:cNvSpPr txBox="1">
            <a:spLocks/>
          </p:cNvSpPr>
          <p:nvPr/>
        </p:nvSpPr>
        <p:spPr>
          <a:xfrm>
            <a:off x="837406" y="1691082"/>
            <a:ext cx="8229600"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dirty="0">
                <a:solidFill>
                  <a:schemeClr val="tx2">
                    <a:lumMod val="75000"/>
                  </a:schemeClr>
                </a:solidFill>
              </a:rPr>
            </a:br>
            <a:br>
              <a:rPr lang="it-IT" dirty="0">
                <a:solidFill>
                  <a:schemeClr val="tx2">
                    <a:lumMod val="75000"/>
                  </a:schemeClr>
                </a:solidFill>
              </a:rPr>
            </a:br>
            <a:r>
              <a:rPr lang="it-IT" dirty="0">
                <a:solidFill>
                  <a:schemeClr val="tx2">
                    <a:lumMod val="75000"/>
                  </a:schemeClr>
                </a:solidFill>
              </a:rPr>
              <a:t>8.</a:t>
            </a:r>
            <a:r>
              <a:rPr lang="en-US" dirty="0">
                <a:solidFill>
                  <a:schemeClr val="tx2">
                    <a:lumMod val="75000"/>
                  </a:schemeClr>
                </a:solidFill>
              </a:rPr>
              <a:t>The criteria for selecting the evidence are clearly described? </a:t>
            </a:r>
            <a:br>
              <a:rPr lang="en-US" dirty="0">
                <a:solidFill>
                  <a:schemeClr val="tx2">
                    <a:lumMod val="75000"/>
                  </a:schemeClr>
                </a:solidFill>
              </a:rPr>
            </a:br>
            <a:r>
              <a:rPr lang="it-IT" dirty="0">
                <a:solidFill>
                  <a:schemeClr val="tx2">
                    <a:lumMod val="75000"/>
                  </a:schemeClr>
                </a:solidFill>
              </a:rPr>
              <a:t>	</a:t>
            </a:r>
            <a:br>
              <a:rPr lang="it-IT" dirty="0">
                <a:solidFill>
                  <a:schemeClr val="tx2">
                    <a:lumMod val="75000"/>
                  </a:schemeClr>
                </a:solidFill>
              </a:rPr>
            </a:br>
            <a:endParaRPr lang="it-IT" dirty="0">
              <a:solidFill>
                <a:schemeClr val="tx2">
                  <a:lumMod val="75000"/>
                </a:schemeClr>
              </a:solidFill>
            </a:endParaRPr>
          </a:p>
        </p:txBody>
      </p:sp>
      <p:sp>
        <p:nvSpPr>
          <p:cNvPr id="14" name="Segnaposto numero diapositiva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Calibri" panose="020F0502020204030204" pitchFamily="34" charset="0"/>
                <a:ea typeface="+mn-ea"/>
                <a:cs typeface="+mn-cs"/>
              </a:defRPr>
            </a:lvl1pPr>
            <a:lvl2pPr marL="742950" indent="-285750" algn="l" defTabSz="457200" rtl="0" eaLnBrk="1" latinLnBrk="0" hangingPunct="1">
              <a:defRPr sz="1800" kern="1200">
                <a:solidFill>
                  <a:schemeClr val="tx1"/>
                </a:solidFill>
                <a:latin typeface="Calibri" panose="020F0502020204030204" pitchFamily="34" charset="0"/>
                <a:ea typeface="+mn-ea"/>
                <a:cs typeface="+mn-cs"/>
              </a:defRPr>
            </a:lvl2pPr>
            <a:lvl3pPr marL="1143000" indent="-228600" algn="l" defTabSz="457200" rtl="0" eaLnBrk="1" latinLnBrk="0" hangingPunct="1">
              <a:defRPr sz="1800" kern="1200">
                <a:solidFill>
                  <a:schemeClr val="tx1"/>
                </a:solidFill>
                <a:latin typeface="Calibri" panose="020F0502020204030204" pitchFamily="34" charset="0"/>
                <a:ea typeface="+mn-ea"/>
                <a:cs typeface="+mn-cs"/>
              </a:defRPr>
            </a:lvl3pPr>
            <a:lvl4pPr marL="1600200" indent="-228600" algn="l" defTabSz="457200" rtl="0" eaLnBrk="1" latinLnBrk="0" hangingPunct="1">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9pPr>
          </a:lstStyle>
          <a:p>
            <a:fld id="{373A4064-0C3C-432F-B379-06A16E80C9AF}" type="slidenum">
              <a:rPr lang="it-IT" altLang="it-IT" smtClean="0">
                <a:solidFill>
                  <a:srgbClr val="898989"/>
                </a:solidFill>
              </a:rPr>
              <a:pPr/>
              <a:t>32</a:t>
            </a:fld>
            <a:endParaRPr lang="it-IT" altLang="it-IT">
              <a:solidFill>
                <a:srgbClr val="898989"/>
              </a:solidFill>
            </a:endParaRPr>
          </a:p>
        </p:txBody>
      </p:sp>
      <p:sp>
        <p:nvSpPr>
          <p:cNvPr id="19" name="Titolo 1"/>
          <p:cNvSpPr txBox="1">
            <a:spLocks/>
          </p:cNvSpPr>
          <p:nvPr/>
        </p:nvSpPr>
        <p:spPr>
          <a:xfrm>
            <a:off x="1042988" y="2245977"/>
            <a:ext cx="8229600" cy="1143000"/>
          </a:xfrm>
          <a:prstGeom prst="rect">
            <a:avLst/>
          </a:prstGeom>
        </p:spPr>
        <p:txBody>
          <a:bodyPr rtlCol="0">
            <a:normAutofit fontScale="7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en-US" dirty="0">
                <a:solidFill>
                  <a:schemeClr val="tx2">
                    <a:lumMod val="75000"/>
                  </a:schemeClr>
                </a:solidFill>
              </a:rPr>
            </a:br>
            <a:r>
              <a:rPr lang="en-US" sz="2400" dirty="0">
                <a:solidFill>
                  <a:schemeClr val="tx2">
                    <a:lumMod val="75000"/>
                  </a:schemeClr>
                </a:solidFill>
              </a:rPr>
              <a:t>9.</a:t>
            </a:r>
            <a:r>
              <a:rPr lang="en-US" dirty="0">
                <a:solidFill>
                  <a:schemeClr val="tx2">
                    <a:lumMod val="75000"/>
                  </a:schemeClr>
                </a:solidFill>
              </a:rPr>
              <a:t> </a:t>
            </a:r>
            <a:r>
              <a:rPr lang="en-US" sz="2500" dirty="0">
                <a:solidFill>
                  <a:schemeClr val="tx2">
                    <a:lumMod val="75000"/>
                  </a:schemeClr>
                </a:solidFill>
              </a:rPr>
              <a:t>The strengths and limitations of the body of evidence are clearly described? 	</a:t>
            </a:r>
            <a:br>
              <a:rPr lang="en-US" sz="2500" dirty="0">
                <a:solidFill>
                  <a:schemeClr val="tx2">
                    <a:lumMod val="75000"/>
                  </a:schemeClr>
                </a:solidFill>
              </a:rPr>
            </a:br>
            <a:endParaRPr lang="it-IT" sz="2500" dirty="0">
              <a:solidFill>
                <a:schemeClr val="tx2">
                  <a:lumMod val="75000"/>
                </a:schemeClr>
              </a:solidFill>
            </a:endParaRPr>
          </a:p>
        </p:txBody>
      </p:sp>
      <p:sp>
        <p:nvSpPr>
          <p:cNvPr id="22" name="Segnaposto numero diapositiva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Calibri" panose="020F0502020204030204" pitchFamily="34" charset="0"/>
                <a:ea typeface="+mn-ea"/>
                <a:cs typeface="+mn-cs"/>
              </a:defRPr>
            </a:lvl1pPr>
            <a:lvl2pPr marL="742950" indent="-285750" algn="l" defTabSz="457200" rtl="0" eaLnBrk="1" latinLnBrk="0" hangingPunct="1">
              <a:defRPr sz="1800" kern="1200">
                <a:solidFill>
                  <a:schemeClr val="tx1"/>
                </a:solidFill>
                <a:latin typeface="Calibri" panose="020F0502020204030204" pitchFamily="34" charset="0"/>
                <a:ea typeface="+mn-ea"/>
                <a:cs typeface="+mn-cs"/>
              </a:defRPr>
            </a:lvl2pPr>
            <a:lvl3pPr marL="1143000" indent="-228600" algn="l" defTabSz="457200" rtl="0" eaLnBrk="1" latinLnBrk="0" hangingPunct="1">
              <a:defRPr sz="1800" kern="1200">
                <a:solidFill>
                  <a:schemeClr val="tx1"/>
                </a:solidFill>
                <a:latin typeface="Calibri" panose="020F0502020204030204" pitchFamily="34" charset="0"/>
                <a:ea typeface="+mn-ea"/>
                <a:cs typeface="+mn-cs"/>
              </a:defRPr>
            </a:lvl3pPr>
            <a:lvl4pPr marL="1600200" indent="-228600" algn="l" defTabSz="457200" rtl="0" eaLnBrk="1" latinLnBrk="0" hangingPunct="1">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9pPr>
          </a:lstStyle>
          <a:p>
            <a:fld id="{E1068986-BE1F-4884-932C-A1E3B760DCD2}" type="slidenum">
              <a:rPr lang="it-IT" altLang="it-IT" smtClean="0">
                <a:solidFill>
                  <a:srgbClr val="898989"/>
                </a:solidFill>
              </a:rPr>
              <a:pPr/>
              <a:t>32</a:t>
            </a:fld>
            <a:endParaRPr lang="it-IT" altLang="it-IT">
              <a:solidFill>
                <a:srgbClr val="898989"/>
              </a:solidFill>
            </a:endParaRPr>
          </a:p>
        </p:txBody>
      </p:sp>
      <p:sp>
        <p:nvSpPr>
          <p:cNvPr id="29" name="Titolo 1"/>
          <p:cNvSpPr txBox="1">
            <a:spLocks/>
          </p:cNvSpPr>
          <p:nvPr/>
        </p:nvSpPr>
        <p:spPr>
          <a:xfrm>
            <a:off x="1157112" y="2861538"/>
            <a:ext cx="8229600" cy="1143000"/>
          </a:xfrm>
          <a:prstGeom prst="rect">
            <a:avLst/>
          </a:prstGeom>
        </p:spPr>
        <p:txBody>
          <a:bodyPr rtlCol="0">
            <a:normAutofit fontScale="37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dirty="0">
                <a:solidFill>
                  <a:schemeClr val="tx2">
                    <a:lumMod val="75000"/>
                  </a:schemeClr>
                </a:solidFill>
              </a:rPr>
            </a:br>
            <a:br>
              <a:rPr lang="it-IT" sz="4200" dirty="0">
                <a:solidFill>
                  <a:schemeClr val="tx2">
                    <a:lumMod val="75000"/>
                  </a:schemeClr>
                </a:solidFill>
              </a:rPr>
            </a:br>
            <a:r>
              <a:rPr lang="en-US" sz="4200" dirty="0">
                <a:solidFill>
                  <a:schemeClr val="tx2">
                    <a:lumMod val="75000"/>
                  </a:schemeClr>
                </a:solidFill>
              </a:rPr>
              <a:t>10. The methods for formulating the recommendations are clearly described? </a:t>
            </a:r>
            <a:br>
              <a:rPr lang="en-US" sz="4200" dirty="0">
                <a:solidFill>
                  <a:schemeClr val="tx2">
                    <a:lumMod val="75000"/>
                  </a:schemeClr>
                </a:solidFill>
              </a:rPr>
            </a:br>
            <a:r>
              <a:rPr lang="it-IT" sz="4200" dirty="0">
                <a:solidFill>
                  <a:schemeClr val="tx2">
                    <a:lumMod val="75000"/>
                  </a:schemeClr>
                </a:solidFill>
              </a:rPr>
              <a:t>	</a:t>
            </a:r>
            <a:br>
              <a:rPr lang="it-IT" sz="4200" dirty="0">
                <a:solidFill>
                  <a:schemeClr val="tx2">
                    <a:lumMod val="75000"/>
                  </a:schemeClr>
                </a:solidFill>
              </a:rPr>
            </a:br>
            <a:endParaRPr lang="it-IT" sz="4200" dirty="0">
              <a:solidFill>
                <a:schemeClr val="tx2">
                  <a:lumMod val="75000"/>
                </a:schemeClr>
              </a:solidFill>
            </a:endParaRPr>
          </a:p>
        </p:txBody>
      </p:sp>
      <p:sp>
        <p:nvSpPr>
          <p:cNvPr id="41" name="Titolo 1"/>
          <p:cNvSpPr txBox="1">
            <a:spLocks/>
          </p:cNvSpPr>
          <p:nvPr/>
        </p:nvSpPr>
        <p:spPr>
          <a:xfrm>
            <a:off x="837406" y="3182058"/>
            <a:ext cx="8893175" cy="1143000"/>
          </a:xfrm>
          <a:prstGeom prst="rect">
            <a:avLst/>
          </a:prstGeom>
        </p:spPr>
        <p:txBody>
          <a:bodyPr rtlCol="0">
            <a:normAutofit fontScale="37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br>
              <a:rPr lang="it-IT" dirty="0">
                <a:solidFill>
                  <a:schemeClr val="tx2">
                    <a:lumMod val="75000"/>
                  </a:schemeClr>
                </a:solidFill>
              </a:rPr>
            </a:br>
            <a:br>
              <a:rPr lang="it-IT" dirty="0">
                <a:solidFill>
                  <a:schemeClr val="tx2">
                    <a:lumMod val="75000"/>
                  </a:schemeClr>
                </a:solidFill>
              </a:rPr>
            </a:br>
            <a:r>
              <a:rPr lang="en-US" sz="3100" dirty="0">
                <a:solidFill>
                  <a:schemeClr val="tx2">
                    <a:lumMod val="75000"/>
                  </a:schemeClr>
                </a:solidFill>
              </a:rPr>
              <a:t>11. </a:t>
            </a:r>
            <a:r>
              <a:rPr lang="en-US" sz="4200" dirty="0">
                <a:solidFill>
                  <a:schemeClr val="tx2">
                    <a:lumMod val="75000"/>
                  </a:schemeClr>
                </a:solidFill>
              </a:rPr>
              <a:t>The health benefits, side effects, and risks have been considered in formulating the recommendations? </a:t>
            </a:r>
            <a:br>
              <a:rPr lang="en-US" sz="4200" dirty="0">
                <a:solidFill>
                  <a:schemeClr val="tx2">
                    <a:lumMod val="75000"/>
                  </a:schemeClr>
                </a:solidFill>
              </a:rPr>
            </a:br>
            <a:r>
              <a:rPr lang="it-IT" dirty="0">
                <a:solidFill>
                  <a:schemeClr val="tx2">
                    <a:lumMod val="75000"/>
                  </a:schemeClr>
                </a:solidFill>
              </a:rPr>
              <a:t>	</a:t>
            </a:r>
            <a:br>
              <a:rPr lang="it-IT" dirty="0">
                <a:solidFill>
                  <a:schemeClr val="tx2">
                    <a:lumMod val="75000"/>
                  </a:schemeClr>
                </a:solidFill>
              </a:rPr>
            </a:br>
            <a:endParaRPr lang="it-IT" dirty="0">
              <a:solidFill>
                <a:schemeClr val="tx2">
                  <a:lumMod val="75000"/>
                </a:schemeClr>
              </a:solidFill>
            </a:endParaRPr>
          </a:p>
        </p:txBody>
      </p:sp>
      <p:sp>
        <p:nvSpPr>
          <p:cNvPr id="48" name="Titolo 1"/>
          <p:cNvSpPr txBox="1">
            <a:spLocks/>
          </p:cNvSpPr>
          <p:nvPr/>
        </p:nvSpPr>
        <p:spPr>
          <a:xfrm>
            <a:off x="1905000" y="3736961"/>
            <a:ext cx="8229600"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dirty="0">
                <a:solidFill>
                  <a:schemeClr val="tx2">
                    <a:lumMod val="75000"/>
                  </a:schemeClr>
                </a:solidFill>
              </a:rPr>
            </a:br>
            <a:r>
              <a:rPr lang="it-IT" dirty="0">
                <a:solidFill>
                  <a:schemeClr val="tx2">
                    <a:lumMod val="75000"/>
                  </a:schemeClr>
                </a:solidFill>
              </a:rPr>
              <a:t>12.</a:t>
            </a:r>
            <a:r>
              <a:rPr lang="en-US" dirty="0">
                <a:solidFill>
                  <a:schemeClr val="tx2">
                    <a:lumMod val="75000"/>
                  </a:schemeClr>
                </a:solidFill>
              </a:rPr>
              <a:t>There is an explicit link between the recommendations and the supporting evidence? </a:t>
            </a:r>
            <a:br>
              <a:rPr lang="en-US" dirty="0">
                <a:solidFill>
                  <a:schemeClr val="tx2">
                    <a:lumMod val="75000"/>
                  </a:schemeClr>
                </a:solidFill>
              </a:rPr>
            </a:br>
            <a:r>
              <a:rPr lang="it-IT" sz="3100" dirty="0">
                <a:solidFill>
                  <a:schemeClr val="tx2">
                    <a:lumMod val="75000"/>
                  </a:schemeClr>
                </a:solidFill>
              </a:rPr>
              <a:t>	</a:t>
            </a:r>
            <a:br>
              <a:rPr lang="it-IT" dirty="0">
                <a:solidFill>
                  <a:schemeClr val="tx2">
                    <a:lumMod val="75000"/>
                  </a:schemeClr>
                </a:solidFill>
              </a:rPr>
            </a:br>
            <a:endParaRPr lang="it-IT" dirty="0">
              <a:solidFill>
                <a:schemeClr val="tx2">
                  <a:lumMod val="75000"/>
                </a:schemeClr>
              </a:solidFill>
            </a:endParaRPr>
          </a:p>
        </p:txBody>
      </p:sp>
      <p:sp>
        <p:nvSpPr>
          <p:cNvPr id="58" name="Titolo 1"/>
          <p:cNvSpPr txBox="1">
            <a:spLocks/>
          </p:cNvSpPr>
          <p:nvPr/>
        </p:nvSpPr>
        <p:spPr>
          <a:xfrm>
            <a:off x="2055989" y="4190542"/>
            <a:ext cx="8232422" cy="1143000"/>
          </a:xfrm>
          <a:prstGeom prst="rect">
            <a:avLst/>
          </a:prstGeom>
        </p:spPr>
        <p:txBody>
          <a:bodyPr rtlCol="0">
            <a:normAutofit fontScale="37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dirty="0">
                <a:solidFill>
                  <a:schemeClr val="tx2">
                    <a:lumMod val="75000"/>
                  </a:schemeClr>
                </a:solidFill>
              </a:rPr>
            </a:br>
            <a:br>
              <a:rPr lang="it-IT" dirty="0">
                <a:solidFill>
                  <a:schemeClr val="tx2">
                    <a:lumMod val="75000"/>
                  </a:schemeClr>
                </a:solidFill>
              </a:rPr>
            </a:br>
            <a:r>
              <a:rPr lang="en-US" dirty="0">
                <a:solidFill>
                  <a:schemeClr val="tx2">
                    <a:lumMod val="75000"/>
                  </a:schemeClr>
                </a:solidFill>
              </a:rPr>
              <a:t>13. </a:t>
            </a:r>
            <a:r>
              <a:rPr lang="en-US" sz="5100" dirty="0">
                <a:solidFill>
                  <a:schemeClr val="tx2">
                    <a:lumMod val="75000"/>
                  </a:schemeClr>
                </a:solidFill>
              </a:rPr>
              <a:t>The guideline has been externally reviewed by experts prior to its publication? </a:t>
            </a:r>
            <a:br>
              <a:rPr lang="en-US" dirty="0">
                <a:solidFill>
                  <a:schemeClr val="tx2">
                    <a:lumMod val="75000"/>
                  </a:schemeClr>
                </a:solidFill>
              </a:rPr>
            </a:br>
            <a:r>
              <a:rPr lang="it-IT" dirty="0">
                <a:solidFill>
                  <a:schemeClr val="tx2">
                    <a:lumMod val="75000"/>
                  </a:schemeClr>
                </a:solidFill>
              </a:rPr>
              <a:t>	</a:t>
            </a:r>
            <a:br>
              <a:rPr lang="it-IT" dirty="0">
                <a:solidFill>
                  <a:schemeClr val="tx2">
                    <a:lumMod val="75000"/>
                  </a:schemeClr>
                </a:solidFill>
              </a:rPr>
            </a:br>
            <a:endParaRPr lang="it-IT" dirty="0">
              <a:solidFill>
                <a:schemeClr val="tx2">
                  <a:lumMod val="75000"/>
                </a:schemeClr>
              </a:solidFill>
            </a:endParaRPr>
          </a:p>
        </p:txBody>
      </p:sp>
      <p:sp>
        <p:nvSpPr>
          <p:cNvPr id="68" name="Titolo 1"/>
          <p:cNvSpPr txBox="1">
            <a:spLocks/>
          </p:cNvSpPr>
          <p:nvPr/>
        </p:nvSpPr>
        <p:spPr>
          <a:xfrm>
            <a:off x="2590800" y="4571120"/>
            <a:ext cx="8229600"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dirty="0">
                <a:solidFill>
                  <a:schemeClr val="tx2">
                    <a:lumMod val="75000"/>
                  </a:schemeClr>
                </a:solidFill>
              </a:rPr>
            </a:br>
            <a:br>
              <a:rPr lang="it-IT" dirty="0">
                <a:solidFill>
                  <a:schemeClr val="tx2">
                    <a:lumMod val="75000"/>
                  </a:schemeClr>
                </a:solidFill>
              </a:rPr>
            </a:br>
            <a:r>
              <a:rPr lang="en-US" sz="4000" dirty="0">
                <a:solidFill>
                  <a:schemeClr val="tx2">
                    <a:lumMod val="75000"/>
                  </a:schemeClr>
                </a:solidFill>
              </a:rPr>
              <a:t>14. </a:t>
            </a:r>
            <a:r>
              <a:rPr lang="en-US" dirty="0">
                <a:solidFill>
                  <a:schemeClr val="tx2">
                    <a:lumMod val="75000"/>
                  </a:schemeClr>
                </a:solidFill>
              </a:rPr>
              <a:t>A procedure for updating the guideline is provided? </a:t>
            </a:r>
            <a:br>
              <a:rPr lang="en-US" sz="4000" dirty="0">
                <a:solidFill>
                  <a:schemeClr val="tx2">
                    <a:lumMod val="75000"/>
                  </a:schemeClr>
                </a:solidFill>
              </a:rPr>
            </a:br>
            <a:r>
              <a:rPr lang="it-IT" dirty="0">
                <a:solidFill>
                  <a:schemeClr val="tx2">
                    <a:lumMod val="75000"/>
                  </a:schemeClr>
                </a:solidFill>
              </a:rPr>
              <a:t>	</a:t>
            </a:r>
            <a:br>
              <a:rPr lang="it-IT" dirty="0">
                <a:solidFill>
                  <a:schemeClr val="tx2">
                    <a:lumMod val="75000"/>
                  </a:schemeClr>
                </a:solidFill>
              </a:rPr>
            </a:br>
            <a:endParaRPr lang="it-IT" dirty="0">
              <a:solidFill>
                <a:schemeClr val="tx2">
                  <a:lumMod val="75000"/>
                </a:schemeClr>
              </a:solidFill>
            </a:endParaRPr>
          </a:p>
        </p:txBody>
      </p:sp>
    </p:spTree>
    <p:extLst>
      <p:ext uri="{BB962C8B-B14F-4D97-AF65-F5344CB8AC3E}">
        <p14:creationId xmlns:p14="http://schemas.microsoft.com/office/powerpoint/2010/main" val="1830622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a:solidFill>
                  <a:schemeClr val="tx2">
                    <a:lumMod val="75000"/>
                  </a:schemeClr>
                </a:solidFill>
              </a:rPr>
            </a:br>
            <a:br>
              <a:rPr lang="it-IT">
                <a:solidFill>
                  <a:schemeClr val="tx2">
                    <a:lumMod val="75000"/>
                  </a:schemeClr>
                </a:solidFill>
              </a:rPr>
            </a:br>
            <a:r>
              <a:rPr lang="it-IT">
                <a:solidFill>
                  <a:schemeClr val="tx2">
                    <a:lumMod val="75000"/>
                  </a:schemeClr>
                </a:solidFill>
              </a:rPr>
              <a:t>7.</a:t>
            </a:r>
            <a:r>
              <a:rPr lang="en-US">
                <a:solidFill>
                  <a:schemeClr val="tx2">
                    <a:lumMod val="75000"/>
                  </a:schemeClr>
                </a:solidFill>
              </a:rPr>
              <a:t>Systematic methods were used to search for evidence?</a:t>
            </a:r>
            <a:br>
              <a:rPr lang="en-US">
                <a:solidFill>
                  <a:schemeClr val="tx2">
                    <a:lumMod val="75000"/>
                  </a:schemeClr>
                </a:solidFill>
              </a:rPr>
            </a:br>
            <a:r>
              <a:rPr lang="it-IT">
                <a:solidFill>
                  <a:schemeClr val="tx2">
                    <a:lumMod val="75000"/>
                  </a:schemeClr>
                </a:solidFill>
              </a:rPr>
              <a:t>	</a:t>
            </a:r>
            <a:br>
              <a:rPr lang="it-IT">
                <a:solidFill>
                  <a:schemeClr val="tx2">
                    <a:lumMod val="75000"/>
                  </a:schemeClr>
                </a:solidFill>
              </a:rPr>
            </a:br>
            <a:endParaRPr lang="it-IT" dirty="0">
              <a:solidFill>
                <a:schemeClr val="tx2">
                  <a:lumMod val="75000"/>
                </a:schemeClr>
              </a:solidFill>
            </a:endParaRPr>
          </a:p>
        </p:txBody>
      </p:sp>
      <p:sp>
        <p:nvSpPr>
          <p:cNvPr id="6" name="Rettangolo 5"/>
          <p:cNvSpPr>
            <a:spLocks noChangeArrowheads="1"/>
          </p:cNvSpPr>
          <p:nvPr/>
        </p:nvSpPr>
        <p:spPr bwMode="auto">
          <a:xfrm>
            <a:off x="755650" y="2060575"/>
            <a:ext cx="7345363" cy="3416300"/>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r>
              <a:rPr lang="it-IT" altLang="it-IT" sz="1800">
                <a:latin typeface="Calibri" panose="020F0502020204030204" pitchFamily="34" charset="0"/>
              </a:rPr>
              <a:t>Sulla base delle indicazioni della International Diabetes </a:t>
            </a:r>
            <a:r>
              <a:rPr lang="en-US" altLang="it-IT" sz="1800">
                <a:latin typeface="Calibri" panose="020F0502020204030204" pitchFamily="34" charset="0"/>
              </a:rPr>
              <a:t>Federation (The IDF does not recommend ‘reinventing the wheel’, but does strongly encourage the redesign of the </a:t>
            </a:r>
            <a:r>
              <a:rPr lang="it-IT" altLang="it-IT" sz="1800">
                <a:latin typeface="Calibri" panose="020F0502020204030204" pitchFamily="34" charset="0"/>
              </a:rPr>
              <a:t>wheel to suit local circumstances), per ovvie considerazioni di utilizzo razionale delle risorse umane ed economiche, è stata pertanto preparata una </a:t>
            </a:r>
            <a:r>
              <a:rPr lang="it-IT" altLang="it-IT" sz="1800" b="1">
                <a:solidFill>
                  <a:srgbClr val="C00000"/>
                </a:solidFill>
                <a:latin typeface="Calibri" panose="020F0502020204030204" pitchFamily="34" charset="0"/>
              </a:rPr>
              <a:t>linea guida derivata</a:t>
            </a:r>
            <a:r>
              <a:rPr lang="it-IT" altLang="it-IT" sz="1800">
                <a:latin typeface="Calibri" panose="020F0502020204030204" pitchFamily="34" charset="0"/>
              </a:rPr>
              <a:t>. Essa, corredata di livelli di evidenza e raccomandazione, </a:t>
            </a:r>
            <a:r>
              <a:rPr lang="it-IT" altLang="it-IT" sz="1800" b="1">
                <a:solidFill>
                  <a:srgbClr val="C00000"/>
                </a:solidFill>
                <a:latin typeface="Calibri" panose="020F0502020204030204" pitchFamily="34" charset="0"/>
              </a:rPr>
              <a:t>è stata realizzata attraverso la valutazione critica del documento originale 2006 dell’ADA e di altre linee-guida internazionali o, quando necessario, delle fonti primarie disponibili in letteratura</a:t>
            </a:r>
            <a:r>
              <a:rPr lang="it-IT" altLang="it-IT" sz="1800">
                <a:latin typeface="Calibri" panose="020F0502020204030204" pitchFamily="34" charset="0"/>
              </a:rPr>
              <a:t>, adattandole e finalizzandole alla realtà italiana. Il documento</a:t>
            </a:r>
          </a:p>
          <a:p>
            <a:pPr eaLnBrk="1" hangingPunct="1">
              <a:spcBef>
                <a:spcPct val="0"/>
              </a:spcBef>
              <a:buSzTx/>
              <a:buFontTx/>
              <a:buNone/>
            </a:pPr>
            <a:r>
              <a:rPr lang="it-IT" altLang="it-IT" sz="1800">
                <a:latin typeface="Calibri" panose="020F0502020204030204" pitchFamily="34" charset="0"/>
              </a:rPr>
              <a:t>è, inoltre, integrato con le linee- guida italiane preesistenti, con dati e annotazioni sulla specifica situazione italiana e con aspetti non considerati dal documento dell’ADA;</a:t>
            </a:r>
          </a:p>
        </p:txBody>
      </p:sp>
      <p:sp>
        <p:nvSpPr>
          <p:cNvPr id="7" name="CasellaDiTesto 6"/>
          <p:cNvSpPr txBox="1">
            <a:spLocks noChangeArrowheads="1"/>
          </p:cNvSpPr>
          <p:nvPr/>
        </p:nvSpPr>
        <p:spPr bwMode="auto">
          <a:xfrm>
            <a:off x="3635375" y="7875588"/>
            <a:ext cx="40671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r>
              <a:rPr lang="it-IT" altLang="it-IT" sz="1600" b="1" i="1">
                <a:solidFill>
                  <a:srgbClr val="00B0F0"/>
                </a:solidFill>
              </a:rPr>
              <a:t>Standard italiani per  la cura del diabete mellito, Diabete  Italia, AMD, SID, 2007 </a:t>
            </a:r>
          </a:p>
        </p:txBody>
      </p:sp>
      <p:pic>
        <p:nvPicPr>
          <p:cNvPr id="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50" y="2528888"/>
            <a:ext cx="91598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a:spLocks noChangeArrowheads="1"/>
          </p:cNvSpPr>
          <p:nvPr/>
        </p:nvSpPr>
        <p:spPr bwMode="auto">
          <a:xfrm>
            <a:off x="684213" y="5876925"/>
            <a:ext cx="7818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r>
              <a:rPr lang="it-IT" altLang="it-IT" sz="1600" b="1" i="1">
                <a:solidFill>
                  <a:srgbClr val="00B0F0"/>
                </a:solidFill>
              </a:rPr>
              <a:t>Standard italiani per  la cura del diabete mellito, Diabete  Italia, AMD, SID, 2007 </a:t>
            </a:r>
          </a:p>
        </p:txBody>
      </p:sp>
    </p:spTree>
    <p:extLst>
      <p:ext uri="{BB962C8B-B14F-4D97-AF65-F5344CB8AC3E}">
        <p14:creationId xmlns:p14="http://schemas.microsoft.com/office/powerpoint/2010/main" val="17310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a:solidFill>
                  <a:schemeClr val="tx2">
                    <a:lumMod val="75000"/>
                  </a:schemeClr>
                </a:solidFill>
              </a:rPr>
            </a:br>
            <a:br>
              <a:rPr lang="it-IT">
                <a:solidFill>
                  <a:schemeClr val="tx2">
                    <a:lumMod val="75000"/>
                  </a:schemeClr>
                </a:solidFill>
              </a:rPr>
            </a:br>
            <a:r>
              <a:rPr lang="it-IT">
                <a:solidFill>
                  <a:schemeClr val="tx2">
                    <a:lumMod val="75000"/>
                  </a:schemeClr>
                </a:solidFill>
              </a:rPr>
              <a:t>8.</a:t>
            </a:r>
            <a:r>
              <a:rPr lang="en-US">
                <a:solidFill>
                  <a:schemeClr val="tx2">
                    <a:lumMod val="75000"/>
                  </a:schemeClr>
                </a:solidFill>
              </a:rPr>
              <a:t>The criteria for selecting the evidence are clearly described? </a:t>
            </a:r>
            <a:br>
              <a:rPr lang="en-US">
                <a:solidFill>
                  <a:schemeClr val="tx2">
                    <a:lumMod val="75000"/>
                  </a:schemeClr>
                </a:solidFill>
              </a:rPr>
            </a:br>
            <a:r>
              <a:rPr lang="it-IT">
                <a:solidFill>
                  <a:schemeClr val="tx2">
                    <a:lumMod val="75000"/>
                  </a:schemeClr>
                </a:solidFill>
              </a:rPr>
              <a:t>	</a:t>
            </a:r>
            <a:br>
              <a:rPr lang="it-IT">
                <a:solidFill>
                  <a:schemeClr val="tx2">
                    <a:lumMod val="75000"/>
                  </a:schemeClr>
                </a:solidFill>
              </a:rPr>
            </a:br>
            <a:endParaRPr lang="it-IT" dirty="0">
              <a:solidFill>
                <a:schemeClr val="tx2">
                  <a:lumMod val="75000"/>
                </a:schemeClr>
              </a:solidFill>
            </a:endParaRPr>
          </a:p>
        </p:txBody>
      </p:sp>
      <p:sp>
        <p:nvSpPr>
          <p:cNvPr id="6" name="Rettangolo 5"/>
          <p:cNvSpPr>
            <a:spLocks noChangeArrowheads="1"/>
          </p:cNvSpPr>
          <p:nvPr/>
        </p:nvSpPr>
        <p:spPr bwMode="auto">
          <a:xfrm>
            <a:off x="1979613" y="2276475"/>
            <a:ext cx="4572000" cy="203200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SzTx/>
              <a:buFontTx/>
              <a:buNone/>
            </a:pPr>
            <a:r>
              <a:rPr lang="it-IT" altLang="it-IT" sz="1800">
                <a:latin typeface="Calibri" panose="020F0502020204030204" pitchFamily="34" charset="0"/>
              </a:rPr>
              <a:t>Essa, corredata di livelli di evidenza e raccomandazione, è stata realizzata attraverso la valutazione critica del documento originale</a:t>
            </a:r>
          </a:p>
          <a:p>
            <a:pPr algn="just" eaLnBrk="1" hangingPunct="1">
              <a:spcBef>
                <a:spcPct val="0"/>
              </a:spcBef>
              <a:buSzTx/>
              <a:buFontTx/>
              <a:buNone/>
            </a:pPr>
            <a:r>
              <a:rPr lang="it-IT" altLang="it-IT" sz="1800">
                <a:latin typeface="Calibri" panose="020F0502020204030204" pitchFamily="34" charset="0"/>
              </a:rPr>
              <a:t>2006 dell’ADA e di altre linee-guida internazionali o, quando necessario, delle fonti primarie disponibili in letteratura, adattandole e finalizzandole alla realtà italiana.</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565400"/>
            <a:ext cx="1114425"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4"/>
          <p:cNvSpPr>
            <a:spLocks noChangeArrowheads="1"/>
          </p:cNvSpPr>
          <p:nvPr/>
        </p:nvSpPr>
        <p:spPr bwMode="auto">
          <a:xfrm>
            <a:off x="2071688" y="5661025"/>
            <a:ext cx="7072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r>
              <a:rPr lang="it-IT" altLang="it-IT" sz="1600" b="1" i="1">
                <a:solidFill>
                  <a:srgbClr val="00B0F0"/>
                </a:solidFill>
                <a:latin typeface="Calibri" panose="020F0502020204030204" pitchFamily="34" charset="0"/>
              </a:rPr>
              <a:t>Standard italiani per  la cura del diabete mellito AMD  SID 2009- 2010</a:t>
            </a:r>
          </a:p>
        </p:txBody>
      </p:sp>
    </p:spTree>
    <p:extLst>
      <p:ext uri="{BB962C8B-B14F-4D97-AF65-F5344CB8AC3E}">
        <p14:creationId xmlns:p14="http://schemas.microsoft.com/office/powerpoint/2010/main" val="4116505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539750" y="260350"/>
            <a:ext cx="8229600" cy="1143000"/>
          </a:xfrm>
          <a:prstGeom prst="rect">
            <a:avLst/>
          </a:prstGeom>
        </p:spPr>
        <p:txBody>
          <a:bodyPr rtlCol="0">
            <a:normAutofit fontScale="67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en-US">
                <a:solidFill>
                  <a:schemeClr val="tx2">
                    <a:lumMod val="75000"/>
                  </a:schemeClr>
                </a:solidFill>
              </a:rPr>
            </a:br>
            <a:r>
              <a:rPr lang="en-US">
                <a:solidFill>
                  <a:schemeClr val="tx2">
                    <a:lumMod val="75000"/>
                  </a:schemeClr>
                </a:solidFill>
              </a:rPr>
              <a:t>9. The strengths and limitations of the body of evidence are clearly described? 	</a:t>
            </a:r>
            <a:br>
              <a:rPr lang="en-US">
                <a:solidFill>
                  <a:schemeClr val="tx2">
                    <a:lumMod val="75000"/>
                  </a:schemeClr>
                </a:solidFill>
              </a:rPr>
            </a:br>
            <a:endParaRPr lang="it-IT" dirty="0">
              <a:solidFill>
                <a:schemeClr val="tx2">
                  <a:lumMod val="75000"/>
                </a:schemeClr>
              </a:solidFill>
            </a:endParaRPr>
          </a:p>
        </p:txBody>
      </p:sp>
      <p:sp>
        <p:nvSpPr>
          <p:cNvPr id="9" name="Rettangolo 8"/>
          <p:cNvSpPr>
            <a:spLocks noChangeArrowheads="1"/>
          </p:cNvSpPr>
          <p:nvPr/>
        </p:nvSpPr>
        <p:spPr bwMode="auto">
          <a:xfrm>
            <a:off x="827088" y="2667000"/>
            <a:ext cx="7705725" cy="378618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tIns="36000" bIns="0">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SzTx/>
              <a:buFontTx/>
              <a:buNone/>
            </a:pPr>
            <a:r>
              <a:rPr lang="it-IT" altLang="it-IT" sz="1600">
                <a:latin typeface="Calibri" panose="020F0502020204030204" pitchFamily="34" charset="0"/>
              </a:rPr>
              <a:t>VALUTAZIONE DELLA QUALITÀ DELLE PROVE PER CIASCUN OUTCOME</a:t>
            </a:r>
          </a:p>
          <a:p>
            <a:pPr algn="just" eaLnBrk="1" hangingPunct="1">
              <a:spcBef>
                <a:spcPct val="0"/>
              </a:spcBef>
              <a:buSzTx/>
              <a:buFontTx/>
              <a:buNone/>
            </a:pPr>
            <a:r>
              <a:rPr lang="it-IT" altLang="it-IT" sz="1600">
                <a:latin typeface="Calibri" panose="020F0502020204030204" pitchFamily="34" charset="0"/>
              </a:rPr>
              <a:t>Il metodo </a:t>
            </a:r>
            <a:r>
              <a:rPr lang="it-IT" altLang="it-IT" sz="1600" b="1">
                <a:solidFill>
                  <a:srgbClr val="C00000"/>
                </a:solidFill>
                <a:latin typeface="Calibri" panose="020F0502020204030204" pitchFamily="34" charset="0"/>
              </a:rPr>
              <a:t>GRADE</a:t>
            </a:r>
            <a:r>
              <a:rPr lang="it-IT" altLang="it-IT" sz="1600">
                <a:latin typeface="Calibri" panose="020F0502020204030204" pitchFamily="34" charset="0"/>
              </a:rPr>
              <a:t> prevede che nel valutare la </a:t>
            </a:r>
            <a:r>
              <a:rPr lang="it-IT" altLang="it-IT" sz="1600" b="1">
                <a:solidFill>
                  <a:srgbClr val="C00000"/>
                </a:solidFill>
                <a:latin typeface="Calibri" panose="020F0502020204030204" pitchFamily="34" charset="0"/>
              </a:rPr>
              <a:t>qualità metodologica </a:t>
            </a:r>
            <a:r>
              <a:rPr lang="it-IT" altLang="it-IT" sz="1600">
                <a:latin typeface="Calibri" panose="020F0502020204030204" pitchFamily="34" charset="0"/>
              </a:rPr>
              <a:t>degli studi venga considerata, unitamente al disegno dello studio, anche la presenza di fattori di </a:t>
            </a:r>
            <a:r>
              <a:rPr lang="it-IT" altLang="it-IT" sz="1600" b="1">
                <a:solidFill>
                  <a:srgbClr val="C00000"/>
                </a:solidFill>
                <a:latin typeface="Calibri" panose="020F0502020204030204" pitchFamily="34" charset="0"/>
              </a:rPr>
              <a:t>indebolimento o rafforzamento</a:t>
            </a:r>
            <a:r>
              <a:rPr lang="it-IT" altLang="it-IT" sz="1600">
                <a:latin typeface="Calibri" panose="020F0502020204030204" pitchFamily="34" charset="0"/>
              </a:rPr>
              <a:t>. </a:t>
            </a:r>
          </a:p>
          <a:p>
            <a:pPr algn="just" eaLnBrk="1" hangingPunct="1">
              <a:spcBef>
                <a:spcPct val="0"/>
              </a:spcBef>
              <a:buSzTx/>
              <a:buFontTx/>
              <a:buNone/>
            </a:pPr>
            <a:r>
              <a:rPr lang="it-IT" altLang="it-IT" sz="1600">
                <a:latin typeface="Calibri" panose="020F0502020204030204" pitchFamily="34" charset="0"/>
              </a:rPr>
              <a:t>La qualità metodologica viene espressa secondo un sistema a </a:t>
            </a:r>
            <a:r>
              <a:rPr lang="it-IT" altLang="it-IT" sz="1600" b="1">
                <a:solidFill>
                  <a:srgbClr val="C00000"/>
                </a:solidFill>
                <a:latin typeface="Calibri" panose="020F0502020204030204" pitchFamily="34" charset="0"/>
              </a:rPr>
              <a:t>4 livelli</a:t>
            </a:r>
            <a:r>
              <a:rPr lang="it-IT" altLang="it-IT" sz="1600">
                <a:latin typeface="Calibri" panose="020F0502020204030204" pitchFamily="34" charset="0"/>
              </a:rPr>
              <a:t>: …</a:t>
            </a:r>
          </a:p>
          <a:p>
            <a:pPr algn="just" eaLnBrk="1" hangingPunct="1">
              <a:spcBef>
                <a:spcPct val="0"/>
              </a:spcBef>
              <a:buSzTx/>
              <a:buFontTx/>
              <a:buNone/>
            </a:pPr>
            <a:endParaRPr lang="it-IT" altLang="it-IT" sz="1600">
              <a:latin typeface="Calibri" panose="020F0502020204030204" pitchFamily="34" charset="0"/>
            </a:endParaRPr>
          </a:p>
          <a:p>
            <a:pPr algn="just" eaLnBrk="1" hangingPunct="1">
              <a:spcBef>
                <a:spcPct val="0"/>
              </a:spcBef>
              <a:buSzTx/>
              <a:buFontTx/>
              <a:buNone/>
            </a:pPr>
            <a:r>
              <a:rPr lang="it-IT" altLang="it-IT" sz="1600" b="1">
                <a:latin typeface="Calibri" panose="020F0502020204030204" pitchFamily="34" charset="0"/>
              </a:rPr>
              <a:t>La riduzione della colesterolemia è raccomandata negli adulti con diabete mellito tipo 2.</a:t>
            </a:r>
          </a:p>
          <a:p>
            <a:pPr algn="just" eaLnBrk="1" hangingPunct="1">
              <a:spcBef>
                <a:spcPct val="0"/>
              </a:spcBef>
              <a:buSzTx/>
              <a:buFontTx/>
              <a:buNone/>
            </a:pPr>
            <a:r>
              <a:rPr lang="it-IT" altLang="it-IT" sz="1600" b="1">
                <a:solidFill>
                  <a:srgbClr val="C00000"/>
                </a:solidFill>
                <a:latin typeface="Calibri" panose="020F0502020204030204" pitchFamily="34" charset="0"/>
              </a:rPr>
              <a:t>Raccomandazione “forte”, qualità complessiva degli studi “moderata”.</a:t>
            </a:r>
          </a:p>
          <a:p>
            <a:pPr algn="just" eaLnBrk="1" hangingPunct="1">
              <a:spcBef>
                <a:spcPct val="0"/>
              </a:spcBef>
              <a:buSzTx/>
              <a:buFontTx/>
              <a:buNone/>
            </a:pPr>
            <a:r>
              <a:rPr lang="it-IT" altLang="it-IT" sz="1600">
                <a:latin typeface="Calibri" panose="020F0502020204030204" pitchFamily="34" charset="0"/>
              </a:rPr>
              <a:t>La raccomandazione è forte, anche in presenza di una qualità delle prove complessivamente moderata, in quanto i benefici di un management intensivo della colesterolemia sugli eventi cardiovascolari controbilanciano ampiamente un rischio complessivamente basso di effetti avversi gravi. </a:t>
            </a:r>
            <a:r>
              <a:rPr lang="it-IT" altLang="it-IT" sz="1600" b="1">
                <a:solidFill>
                  <a:srgbClr val="C00000"/>
                </a:solidFill>
                <a:latin typeface="Calibri" panose="020F0502020204030204" pitchFamily="34" charset="0"/>
              </a:rPr>
              <a:t>Le limitazioni nella trasferibilità dei risultati degli studi alla popolazione italiana</a:t>
            </a:r>
            <a:r>
              <a:rPr lang="it-IT" altLang="it-IT" sz="1600">
                <a:latin typeface="Calibri" panose="020F0502020204030204" pitchFamily="34" charset="0"/>
              </a:rPr>
              <a:t> (che presenta un rischio cardiovascolare di base inferiore rispetto alle casistiche considerate in letteratura) non modificano queste considerazioni.</a:t>
            </a:r>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3716338"/>
            <a:ext cx="8985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12"/>
          <p:cNvSpPr>
            <a:spLocks noChangeArrowheads="1"/>
          </p:cNvSpPr>
          <p:nvPr/>
        </p:nvSpPr>
        <p:spPr bwMode="auto">
          <a:xfrm>
            <a:off x="1835150" y="1857375"/>
            <a:ext cx="5437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SzTx/>
              <a:buFontTx/>
              <a:buNone/>
            </a:pPr>
            <a:r>
              <a:rPr lang="it-IT" altLang="it-IT" sz="1800" b="1" dirty="0">
                <a:solidFill>
                  <a:srgbClr val="006600"/>
                </a:solidFill>
                <a:latin typeface="Calibri" panose="020F0502020204030204" pitchFamily="34" charset="0"/>
              </a:rPr>
              <a:t>(Livello della prova I, Forza della raccomandazione A)</a:t>
            </a:r>
          </a:p>
          <a:p>
            <a:pPr algn="just" eaLnBrk="1" hangingPunct="1">
              <a:spcBef>
                <a:spcPct val="0"/>
              </a:spcBef>
              <a:buSzTx/>
              <a:buFontTx/>
              <a:buNone/>
            </a:pPr>
            <a:r>
              <a:rPr lang="it-IT" altLang="it-IT" sz="1800" b="1" dirty="0">
                <a:solidFill>
                  <a:srgbClr val="C00000"/>
                </a:solidFill>
                <a:latin typeface="Calibri" panose="020F0502020204030204" pitchFamily="34" charset="0"/>
              </a:rPr>
              <a:t>(Livello della prova VI, Forza della raccomandazione E)</a:t>
            </a:r>
          </a:p>
          <a:p>
            <a:pPr algn="just" eaLnBrk="1" hangingPunct="1">
              <a:spcBef>
                <a:spcPct val="0"/>
              </a:spcBef>
              <a:buSzTx/>
              <a:buFontTx/>
              <a:buNone/>
            </a:pPr>
            <a:endParaRPr lang="it-IT" altLang="it-IT" sz="1800" b="1" dirty="0">
              <a:solidFill>
                <a:srgbClr val="C00000"/>
              </a:solidFill>
              <a:latin typeface="Calibri" panose="020F0502020204030204" pitchFamily="34" charset="0"/>
            </a:endParaRPr>
          </a:p>
        </p:txBody>
      </p:sp>
      <p:sp>
        <p:nvSpPr>
          <p:cNvPr id="13" name="CasellaDiTesto 11"/>
          <p:cNvSpPr txBox="1">
            <a:spLocks noChangeArrowheads="1"/>
          </p:cNvSpPr>
          <p:nvPr/>
        </p:nvSpPr>
        <p:spPr bwMode="auto">
          <a:xfrm>
            <a:off x="250825" y="6565900"/>
            <a:ext cx="84978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r>
              <a:rPr lang="it-IT" altLang="it-IT" sz="1200" b="1" i="1" dirty="0">
                <a:solidFill>
                  <a:srgbClr val="00B0F0"/>
                </a:solidFill>
                <a:latin typeface="Calibri" panose="020F0502020204030204" pitchFamily="34" charset="0"/>
              </a:rPr>
              <a:t>Progetto IGEA gestione integrata. Documento di indirizzo. Il Pensiero Scientifico Editore, Roma 2008, www.epicentro.iss.it/igea </a:t>
            </a:r>
          </a:p>
        </p:txBody>
      </p:sp>
    </p:spTree>
    <p:extLst>
      <p:ext uri="{BB962C8B-B14F-4D97-AF65-F5344CB8AC3E}">
        <p14:creationId xmlns:p14="http://schemas.microsoft.com/office/powerpoint/2010/main" val="403568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rtlCol="0">
            <a:normAutofit fontScale="4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a:solidFill>
                  <a:schemeClr val="tx2">
                    <a:lumMod val="75000"/>
                  </a:schemeClr>
                </a:solidFill>
              </a:rPr>
            </a:br>
            <a:br>
              <a:rPr lang="it-IT">
                <a:solidFill>
                  <a:schemeClr val="tx2">
                    <a:lumMod val="75000"/>
                  </a:schemeClr>
                </a:solidFill>
              </a:rPr>
            </a:br>
            <a:r>
              <a:rPr lang="en-US">
                <a:solidFill>
                  <a:schemeClr val="tx2">
                    <a:lumMod val="75000"/>
                  </a:schemeClr>
                </a:solidFill>
              </a:rPr>
              <a:t>10. The methods for formulating the recommendations are clearly described? </a:t>
            </a:r>
            <a:br>
              <a:rPr lang="en-US">
                <a:solidFill>
                  <a:schemeClr val="tx2">
                    <a:lumMod val="75000"/>
                  </a:schemeClr>
                </a:solidFill>
              </a:rPr>
            </a:br>
            <a:r>
              <a:rPr lang="it-IT">
                <a:solidFill>
                  <a:schemeClr val="tx2">
                    <a:lumMod val="75000"/>
                  </a:schemeClr>
                </a:solidFill>
              </a:rPr>
              <a:t>	</a:t>
            </a:r>
            <a:br>
              <a:rPr lang="it-IT">
                <a:solidFill>
                  <a:schemeClr val="tx2">
                    <a:lumMod val="75000"/>
                  </a:schemeClr>
                </a:solidFill>
              </a:rPr>
            </a:br>
            <a:endParaRPr lang="it-IT" dirty="0">
              <a:solidFill>
                <a:schemeClr val="tx2">
                  <a:lumMod val="75000"/>
                </a:schemeClr>
              </a:solidFill>
            </a:endParaRPr>
          </a:p>
        </p:txBody>
      </p:sp>
      <p:sp>
        <p:nvSpPr>
          <p:cNvPr id="6" name="Rettangolo 5"/>
          <p:cNvSpPr>
            <a:spLocks noChangeArrowheads="1"/>
          </p:cNvSpPr>
          <p:nvPr/>
        </p:nvSpPr>
        <p:spPr bwMode="auto">
          <a:xfrm>
            <a:off x="987425" y="4640554"/>
            <a:ext cx="7127875" cy="830263"/>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r>
              <a:rPr lang="it-IT" altLang="it-IT" sz="1600" dirty="0">
                <a:latin typeface="Calibri" panose="020F0502020204030204" pitchFamily="34" charset="0"/>
              </a:rPr>
              <a:t>Il livello delle prove scientifiche alla base di ogni raccomandazione è stato classificato secondo quanto previsto dal </a:t>
            </a:r>
            <a:r>
              <a:rPr lang="it-IT" altLang="it-IT" sz="1600" i="1" dirty="0">
                <a:latin typeface="Calibri" panose="020F0502020204030204" pitchFamily="34" charset="0"/>
              </a:rPr>
              <a:t>Piano nazionale delle linee-guida </a:t>
            </a:r>
            <a:r>
              <a:rPr lang="it-IT" altLang="it-IT" sz="1600" i="1" dirty="0">
                <a:solidFill>
                  <a:srgbClr val="00B0F0"/>
                </a:solidFill>
                <a:latin typeface="Calibri" panose="020F0502020204030204" pitchFamily="34" charset="0"/>
              </a:rPr>
              <a:t>www.pnlg.it</a:t>
            </a:r>
          </a:p>
        </p:txBody>
      </p:sp>
      <p:sp>
        <p:nvSpPr>
          <p:cNvPr id="10" name="Rettangolo 4"/>
          <p:cNvSpPr>
            <a:spLocks noChangeArrowheads="1"/>
          </p:cNvSpPr>
          <p:nvPr/>
        </p:nvSpPr>
        <p:spPr bwMode="auto">
          <a:xfrm>
            <a:off x="1042988" y="6155416"/>
            <a:ext cx="70723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r>
              <a:rPr lang="it-IT" altLang="it-IT" sz="1200" b="1" i="1" dirty="0">
                <a:solidFill>
                  <a:srgbClr val="00B0F0"/>
                </a:solidFill>
                <a:latin typeface="Calibri" panose="020F0502020204030204" pitchFamily="34" charset="0"/>
              </a:rPr>
              <a:t>Standard italiani per  la cura del diabete mellito AMD  SID 2016 </a:t>
            </a:r>
          </a:p>
        </p:txBody>
      </p:sp>
      <p:pic>
        <p:nvPicPr>
          <p:cNvPr id="3" name="Immagine 2"/>
          <p:cNvPicPr>
            <a:picLocks noChangeAspect="1"/>
          </p:cNvPicPr>
          <p:nvPr/>
        </p:nvPicPr>
        <p:blipFill>
          <a:blip r:embed="rId2"/>
          <a:stretch>
            <a:fillRect/>
          </a:stretch>
        </p:blipFill>
        <p:spPr>
          <a:xfrm>
            <a:off x="2742849" y="1154521"/>
            <a:ext cx="4985101" cy="3311000"/>
          </a:xfrm>
          <a:prstGeom prst="rect">
            <a:avLst/>
          </a:prstGeom>
        </p:spPr>
      </p:pic>
    </p:spTree>
    <p:extLst>
      <p:ext uri="{BB962C8B-B14F-4D97-AF65-F5344CB8AC3E}">
        <p14:creationId xmlns:p14="http://schemas.microsoft.com/office/powerpoint/2010/main" val="3793839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0" y="274638"/>
            <a:ext cx="8893175" cy="1143000"/>
          </a:xfrm>
          <a:prstGeom prst="rect">
            <a:avLst/>
          </a:prstGeom>
        </p:spPr>
        <p:txBody>
          <a:bodyPr rtlCol="0">
            <a:normAutofit fontScale="4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br>
              <a:rPr lang="it-IT">
                <a:solidFill>
                  <a:schemeClr val="tx2">
                    <a:lumMod val="75000"/>
                  </a:schemeClr>
                </a:solidFill>
              </a:rPr>
            </a:br>
            <a:br>
              <a:rPr lang="it-IT">
                <a:solidFill>
                  <a:schemeClr val="tx2">
                    <a:lumMod val="75000"/>
                  </a:schemeClr>
                </a:solidFill>
              </a:rPr>
            </a:br>
            <a:r>
              <a:rPr lang="en-US" sz="3100">
                <a:solidFill>
                  <a:schemeClr val="tx2">
                    <a:lumMod val="75000"/>
                  </a:schemeClr>
                </a:solidFill>
              </a:rPr>
              <a:t>11. The health benefits, side effects, and risks have been considered in formulating the recommendations? </a:t>
            </a:r>
            <a:br>
              <a:rPr lang="en-US">
                <a:solidFill>
                  <a:schemeClr val="tx2">
                    <a:lumMod val="75000"/>
                  </a:schemeClr>
                </a:solidFill>
              </a:rPr>
            </a:br>
            <a:r>
              <a:rPr lang="it-IT">
                <a:solidFill>
                  <a:schemeClr val="tx2">
                    <a:lumMod val="75000"/>
                  </a:schemeClr>
                </a:solidFill>
              </a:rPr>
              <a:t>	</a:t>
            </a:r>
            <a:br>
              <a:rPr lang="it-IT">
                <a:solidFill>
                  <a:schemeClr val="tx2">
                    <a:lumMod val="75000"/>
                  </a:schemeClr>
                </a:solidFill>
              </a:rPr>
            </a:br>
            <a:endParaRPr lang="it-IT" dirty="0">
              <a:solidFill>
                <a:schemeClr val="tx2">
                  <a:lumMod val="75000"/>
                </a:schemeClr>
              </a:solidFill>
            </a:endParaRPr>
          </a:p>
        </p:txBody>
      </p:sp>
      <p:sp>
        <p:nvSpPr>
          <p:cNvPr id="8" name="Rettangolo 4"/>
          <p:cNvSpPr>
            <a:spLocks noChangeArrowheads="1"/>
          </p:cNvSpPr>
          <p:nvPr/>
        </p:nvSpPr>
        <p:spPr bwMode="auto">
          <a:xfrm>
            <a:off x="1258888" y="5229225"/>
            <a:ext cx="7072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r>
              <a:rPr lang="it-IT" altLang="it-IT" sz="1600" b="1" i="1" dirty="0">
                <a:solidFill>
                  <a:srgbClr val="00B0F0"/>
                </a:solidFill>
                <a:latin typeface="Calibri" panose="020F0502020204030204" pitchFamily="34" charset="0"/>
              </a:rPr>
              <a:t>Standard italiani per  la cura del diabete mellito AMD  SID 2016</a:t>
            </a:r>
          </a:p>
        </p:txBody>
      </p:sp>
      <p:pic>
        <p:nvPicPr>
          <p:cNvPr id="3" name="Immagine 2"/>
          <p:cNvPicPr>
            <a:picLocks noChangeAspect="1"/>
          </p:cNvPicPr>
          <p:nvPr/>
        </p:nvPicPr>
        <p:blipFill>
          <a:blip r:embed="rId2"/>
          <a:stretch>
            <a:fillRect/>
          </a:stretch>
        </p:blipFill>
        <p:spPr>
          <a:xfrm>
            <a:off x="1258888" y="3211569"/>
            <a:ext cx="8119166" cy="1423062"/>
          </a:xfrm>
          <a:prstGeom prst="rect">
            <a:avLst/>
          </a:prstGeom>
        </p:spPr>
      </p:pic>
      <p:pic>
        <p:nvPicPr>
          <p:cNvPr id="4" name="Immagine 3"/>
          <p:cNvPicPr>
            <a:picLocks noChangeAspect="1"/>
          </p:cNvPicPr>
          <p:nvPr/>
        </p:nvPicPr>
        <p:blipFill>
          <a:blip r:embed="rId3"/>
          <a:stretch>
            <a:fillRect/>
          </a:stretch>
        </p:blipFill>
        <p:spPr>
          <a:xfrm>
            <a:off x="1258888" y="1746586"/>
            <a:ext cx="9114815" cy="1008176"/>
          </a:xfrm>
          <a:prstGeom prst="rect">
            <a:avLst/>
          </a:prstGeom>
        </p:spPr>
      </p:pic>
    </p:spTree>
    <p:extLst>
      <p:ext uri="{BB962C8B-B14F-4D97-AF65-F5344CB8AC3E}">
        <p14:creationId xmlns:p14="http://schemas.microsoft.com/office/powerpoint/2010/main" val="643101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a:solidFill>
                  <a:schemeClr val="tx2">
                    <a:lumMod val="75000"/>
                  </a:schemeClr>
                </a:solidFill>
              </a:rPr>
            </a:br>
            <a:r>
              <a:rPr lang="it-IT" sz="3100">
                <a:solidFill>
                  <a:schemeClr val="tx2">
                    <a:lumMod val="75000"/>
                  </a:schemeClr>
                </a:solidFill>
              </a:rPr>
              <a:t>12.</a:t>
            </a:r>
            <a:r>
              <a:rPr lang="en-US" sz="3100">
                <a:solidFill>
                  <a:schemeClr val="tx2">
                    <a:lumMod val="75000"/>
                  </a:schemeClr>
                </a:solidFill>
              </a:rPr>
              <a:t>There is an explicit link between the recommendations and the supporting evidence? </a:t>
            </a:r>
            <a:br>
              <a:rPr lang="en-US" sz="3100">
                <a:solidFill>
                  <a:schemeClr val="tx2">
                    <a:lumMod val="75000"/>
                  </a:schemeClr>
                </a:solidFill>
              </a:rPr>
            </a:br>
            <a:r>
              <a:rPr lang="it-IT" sz="3100">
                <a:solidFill>
                  <a:schemeClr val="tx2">
                    <a:lumMod val="75000"/>
                  </a:schemeClr>
                </a:solidFill>
              </a:rPr>
              <a:t>	</a:t>
            </a:r>
            <a:br>
              <a:rPr lang="it-IT">
                <a:solidFill>
                  <a:schemeClr val="tx2">
                    <a:lumMod val="75000"/>
                  </a:schemeClr>
                </a:solidFill>
              </a:rPr>
            </a:br>
            <a:endParaRPr lang="it-IT" dirty="0">
              <a:solidFill>
                <a:schemeClr val="tx2">
                  <a:lumMod val="75000"/>
                </a:schemeClr>
              </a:solidFill>
            </a:endParaRPr>
          </a:p>
        </p:txBody>
      </p:sp>
      <p:sp>
        <p:nvSpPr>
          <p:cNvPr id="10" name="Rettangolo 4"/>
          <p:cNvSpPr>
            <a:spLocks noChangeArrowheads="1"/>
          </p:cNvSpPr>
          <p:nvPr/>
        </p:nvSpPr>
        <p:spPr bwMode="auto">
          <a:xfrm>
            <a:off x="1213676" y="6280735"/>
            <a:ext cx="70785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r>
              <a:rPr lang="it-IT" altLang="it-IT" sz="1600" b="1" i="1" dirty="0">
                <a:solidFill>
                  <a:srgbClr val="00B0F0"/>
                </a:solidFill>
                <a:latin typeface="Calibri" panose="020F0502020204030204" pitchFamily="34" charset="0"/>
              </a:rPr>
              <a:t>Standard italiani per  la cura del diabete mellito AMD  SID 2016</a:t>
            </a:r>
          </a:p>
        </p:txBody>
      </p:sp>
      <p:pic>
        <p:nvPicPr>
          <p:cNvPr id="11" name="Immagine 10"/>
          <p:cNvPicPr>
            <a:picLocks noChangeAspect="1"/>
          </p:cNvPicPr>
          <p:nvPr/>
        </p:nvPicPr>
        <p:blipFill>
          <a:blip r:embed="rId2"/>
          <a:stretch>
            <a:fillRect/>
          </a:stretch>
        </p:blipFill>
        <p:spPr>
          <a:xfrm>
            <a:off x="1125071" y="4120434"/>
            <a:ext cx="7167202" cy="1972127"/>
          </a:xfrm>
          <a:prstGeom prst="rect">
            <a:avLst/>
          </a:prstGeom>
        </p:spPr>
      </p:pic>
      <p:pic>
        <p:nvPicPr>
          <p:cNvPr id="12" name="Immagine 11"/>
          <p:cNvPicPr>
            <a:picLocks noChangeAspect="1"/>
          </p:cNvPicPr>
          <p:nvPr/>
        </p:nvPicPr>
        <p:blipFill>
          <a:blip r:embed="rId3"/>
          <a:stretch>
            <a:fillRect/>
          </a:stretch>
        </p:blipFill>
        <p:spPr>
          <a:xfrm>
            <a:off x="2750657" y="1196867"/>
            <a:ext cx="3916030" cy="2516953"/>
          </a:xfrm>
          <a:prstGeom prst="rect">
            <a:avLst/>
          </a:prstGeom>
        </p:spPr>
      </p:pic>
    </p:spTree>
    <p:extLst>
      <p:ext uri="{BB962C8B-B14F-4D97-AF65-F5344CB8AC3E}">
        <p14:creationId xmlns:p14="http://schemas.microsoft.com/office/powerpoint/2010/main" val="1546927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rtlCol="0">
            <a:normAutofit fontScale="4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a:solidFill>
                  <a:schemeClr val="tx2">
                    <a:lumMod val="75000"/>
                  </a:schemeClr>
                </a:solidFill>
              </a:rPr>
            </a:br>
            <a:br>
              <a:rPr lang="it-IT">
                <a:solidFill>
                  <a:schemeClr val="tx2">
                    <a:lumMod val="75000"/>
                  </a:schemeClr>
                </a:solidFill>
              </a:rPr>
            </a:br>
            <a:r>
              <a:rPr lang="en-US">
                <a:solidFill>
                  <a:schemeClr val="tx2">
                    <a:lumMod val="75000"/>
                  </a:schemeClr>
                </a:solidFill>
              </a:rPr>
              <a:t>13. The guideline has been externally reviewed by experts prior to its publication? </a:t>
            </a:r>
            <a:br>
              <a:rPr lang="en-US">
                <a:solidFill>
                  <a:schemeClr val="tx2">
                    <a:lumMod val="75000"/>
                  </a:schemeClr>
                </a:solidFill>
              </a:rPr>
            </a:br>
            <a:r>
              <a:rPr lang="it-IT">
                <a:solidFill>
                  <a:schemeClr val="tx2">
                    <a:lumMod val="75000"/>
                  </a:schemeClr>
                </a:solidFill>
              </a:rPr>
              <a:t>	</a:t>
            </a:r>
            <a:br>
              <a:rPr lang="it-IT">
                <a:solidFill>
                  <a:schemeClr val="tx2">
                    <a:lumMod val="75000"/>
                  </a:schemeClr>
                </a:solidFill>
              </a:rPr>
            </a:br>
            <a:endParaRPr lang="it-IT" dirty="0">
              <a:solidFill>
                <a:schemeClr val="tx2">
                  <a:lumMod val="75000"/>
                </a:schemeClr>
              </a:solidFill>
            </a:endParaRPr>
          </a:p>
        </p:txBody>
      </p:sp>
      <p:sp>
        <p:nvSpPr>
          <p:cNvPr id="6" name="Rettangolo 5"/>
          <p:cNvSpPr>
            <a:spLocks noChangeArrowheads="1"/>
          </p:cNvSpPr>
          <p:nvPr/>
        </p:nvSpPr>
        <p:spPr bwMode="auto">
          <a:xfrm>
            <a:off x="323850" y="1484313"/>
            <a:ext cx="7848600" cy="2308225"/>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SzTx/>
              <a:buFontTx/>
              <a:buNone/>
            </a:pPr>
            <a:r>
              <a:rPr lang="it-IT" altLang="it-IT" sz="1600" dirty="0">
                <a:latin typeface="Calibri" panose="020F0502020204030204" pitchFamily="34" charset="0"/>
              </a:rPr>
              <a:t>Per garantire la migliore efficacia applicativa del documento è stata creata una Giuria il più possibile interdisciplinare, costituita, oltre che da diabetologi, anche da membri di altre professioni sanitarie dedicate alla cura del diabete e da membri laici. </a:t>
            </a:r>
          </a:p>
          <a:p>
            <a:pPr algn="just" eaLnBrk="1" hangingPunct="1">
              <a:spcBef>
                <a:spcPct val="0"/>
              </a:spcBef>
              <a:buSzTx/>
              <a:buFontTx/>
              <a:buNone/>
            </a:pPr>
            <a:r>
              <a:rPr lang="it-IT" altLang="it-IT" sz="1600" dirty="0">
                <a:latin typeface="Calibri" panose="020F0502020204030204" pitchFamily="34" charset="0"/>
              </a:rPr>
              <a:t>Essa è risultata formata da </a:t>
            </a:r>
            <a:r>
              <a:rPr lang="it-IT" altLang="it-IT" sz="1600" b="1" dirty="0">
                <a:solidFill>
                  <a:srgbClr val="C00000"/>
                </a:solidFill>
                <a:latin typeface="Calibri" panose="020F0502020204030204" pitchFamily="34" charset="0"/>
              </a:rPr>
              <a:t>sette diabetologi nominati da AMD, sette diabetologi nominati da SID, un dietologo, un neurologo, un nefrologo, un cardiologo, un pediatra, due medici di medicina generale, un esperto in educazione terapeutica</a:t>
            </a:r>
            <a:r>
              <a:rPr lang="it-IT" altLang="it-IT" sz="1600" dirty="0">
                <a:latin typeface="Calibri" panose="020F0502020204030204" pitchFamily="34" charset="0"/>
              </a:rPr>
              <a:t>, un infermiere, un podologo, un dietista, un giurista, un esperto in bioetica, un rappresentante del Ministero della Sanità, un epidemiologo, un esperto in economia sanitaria, un membro del Tribunale del Malato, un esperto in qualità, un esperto in problematiche politico-organizzative.</a:t>
            </a:r>
          </a:p>
        </p:txBody>
      </p:sp>
      <p:sp>
        <p:nvSpPr>
          <p:cNvPr id="7" name="Rettangolo 6"/>
          <p:cNvSpPr>
            <a:spLocks noChangeArrowheads="1"/>
          </p:cNvSpPr>
          <p:nvPr/>
        </p:nvSpPr>
        <p:spPr bwMode="auto">
          <a:xfrm>
            <a:off x="250825" y="4005263"/>
            <a:ext cx="7958138" cy="1077218"/>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SzTx/>
              <a:buFontTx/>
              <a:buNone/>
            </a:pPr>
            <a:r>
              <a:rPr lang="it-IT" altLang="it-IT" sz="1600" dirty="0">
                <a:latin typeface="Calibri" panose="020F0502020204030204" pitchFamily="34" charset="0"/>
              </a:rPr>
              <a:t>La prima stesura del testo aggiornato e stata pubblicata online e un indirizzo di posta elettronica cui fare riferimento per le comunicazioni sul tema e stato messo a disposizione dei soci delle due società e di chiunque volesse intervenire con critiche, suggerimenti, integrazioni. Tali suggerimenti e critiche sono stati valutati dai redattori </a:t>
            </a:r>
            <a:endParaRPr lang="it-IT" altLang="it-IT" sz="1600" b="1" dirty="0">
              <a:solidFill>
                <a:srgbClr val="C00000"/>
              </a:solidFill>
              <a:latin typeface="Calibri" panose="020F0502020204030204"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688" y="4221163"/>
            <a:ext cx="7413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989138"/>
            <a:ext cx="7921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a:spLocks noChangeArrowheads="1"/>
          </p:cNvSpPr>
          <p:nvPr/>
        </p:nvSpPr>
        <p:spPr bwMode="auto">
          <a:xfrm>
            <a:off x="1042988" y="5516563"/>
            <a:ext cx="7818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r>
              <a:rPr lang="it-IT" altLang="it-IT" sz="1600" b="1" i="1">
                <a:solidFill>
                  <a:srgbClr val="00B0F0"/>
                </a:solidFill>
                <a:latin typeface="Calibri" panose="020F0502020204030204" pitchFamily="34" charset="0"/>
              </a:rPr>
              <a:t>Standard italiani per  la cura del diabete mellito, Diabete  Italia, AMD, SID, 2007 </a:t>
            </a:r>
          </a:p>
        </p:txBody>
      </p:sp>
      <p:sp>
        <p:nvSpPr>
          <p:cNvPr id="11" name="Rettangolo 4"/>
          <p:cNvSpPr>
            <a:spLocks noChangeArrowheads="1"/>
          </p:cNvSpPr>
          <p:nvPr/>
        </p:nvSpPr>
        <p:spPr bwMode="auto">
          <a:xfrm>
            <a:off x="1042988" y="5876925"/>
            <a:ext cx="7072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r>
              <a:rPr lang="it-IT" altLang="it-IT" sz="1600" b="1" i="1" dirty="0">
                <a:solidFill>
                  <a:srgbClr val="00B0F0"/>
                </a:solidFill>
                <a:latin typeface="Calibri" panose="020F0502020204030204" pitchFamily="34" charset="0"/>
              </a:rPr>
              <a:t>Standard italiani per  la cura del diabete mellito AMD  SID 2009- 2010/2016 </a:t>
            </a:r>
          </a:p>
        </p:txBody>
      </p:sp>
      <p:pic>
        <p:nvPicPr>
          <p:cNvPr id="12" name="Immagin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18096" y="4005263"/>
            <a:ext cx="2207797" cy="12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45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1812925"/>
            <a:ext cx="8229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574675" indent="-38417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spcBef>
                <a:spcPct val="50000"/>
              </a:spcBef>
            </a:pPr>
            <a:r>
              <a:rPr lang="it-IT" altLang="it-IT" sz="2000">
                <a:solidFill>
                  <a:schemeClr val="tx2"/>
                </a:solidFill>
              </a:rPr>
              <a:t>È utile distinguere tra </a:t>
            </a:r>
            <a:r>
              <a:rPr lang="it-IT" altLang="it-IT" sz="2000">
                <a:solidFill>
                  <a:srgbClr val="C00000"/>
                </a:solidFill>
              </a:rPr>
              <a:t>«</a:t>
            </a:r>
            <a:r>
              <a:rPr lang="it-IT" altLang="it-IT" sz="2000" b="1" i="1">
                <a:solidFill>
                  <a:srgbClr val="C00000"/>
                </a:solidFill>
              </a:rPr>
              <a:t>evidence-based guidelines</a:t>
            </a:r>
            <a:r>
              <a:rPr lang="it-IT" altLang="it-IT" sz="2000">
                <a:solidFill>
                  <a:srgbClr val="C00000"/>
                </a:solidFill>
              </a:rPr>
              <a:t>»</a:t>
            </a:r>
            <a:r>
              <a:rPr lang="it-IT" altLang="it-IT" sz="2000">
                <a:solidFill>
                  <a:srgbClr val="FF0000"/>
                </a:solidFill>
              </a:rPr>
              <a:t> </a:t>
            </a:r>
            <a:r>
              <a:rPr lang="it-IT" altLang="it-IT" sz="2000">
                <a:solidFill>
                  <a:schemeClr val="tx2"/>
                </a:solidFill>
              </a:rPr>
              <a:t>(EBG) e </a:t>
            </a:r>
            <a:r>
              <a:rPr lang="it-IT" altLang="it-IT" sz="2000">
                <a:solidFill>
                  <a:srgbClr val="C00000"/>
                </a:solidFill>
              </a:rPr>
              <a:t>«</a:t>
            </a:r>
            <a:r>
              <a:rPr lang="it-IT" altLang="it-IT" sz="2000" b="1" i="1">
                <a:solidFill>
                  <a:srgbClr val="C00000"/>
                </a:solidFill>
              </a:rPr>
              <a:t>not</a:t>
            </a:r>
            <a:r>
              <a:rPr lang="it-IT" altLang="it-IT" sz="2000" i="1">
                <a:solidFill>
                  <a:srgbClr val="C00000"/>
                </a:solidFill>
              </a:rPr>
              <a:t> </a:t>
            </a:r>
            <a:r>
              <a:rPr lang="it-IT" altLang="it-IT" sz="2000" b="1" i="1">
                <a:solidFill>
                  <a:srgbClr val="C00000"/>
                </a:solidFill>
              </a:rPr>
              <a:t>evidence-based guidelines</a:t>
            </a:r>
            <a:r>
              <a:rPr lang="it-IT" altLang="it-IT" sz="2000">
                <a:solidFill>
                  <a:srgbClr val="C00000"/>
                </a:solidFill>
              </a:rPr>
              <a:t>» </a:t>
            </a:r>
            <a:r>
              <a:rPr lang="it-IT" altLang="it-IT" sz="2000">
                <a:solidFill>
                  <a:schemeClr val="tx2"/>
                </a:solidFill>
              </a:rPr>
              <a:t>(NEBG). </a:t>
            </a:r>
          </a:p>
          <a:p>
            <a:pPr algn="just">
              <a:spcBef>
                <a:spcPct val="50000"/>
              </a:spcBef>
            </a:pPr>
            <a:r>
              <a:rPr lang="it-IT" altLang="it-IT" sz="2000">
                <a:solidFill>
                  <a:schemeClr val="tx2"/>
                </a:solidFill>
              </a:rPr>
              <a:t>La differenza fondamentale tra EBG e NEBG riguarda l’importanza attribuita dagli estensori della linea guida a tre </a:t>
            </a:r>
            <a:r>
              <a:rPr lang="it-IT" altLang="it-IT" sz="2000">
                <a:solidFill>
                  <a:srgbClr val="C00000"/>
                </a:solidFill>
              </a:rPr>
              <a:t>questioni epistemologiche</a:t>
            </a:r>
            <a:r>
              <a:rPr lang="it-IT" altLang="it-IT" sz="2000">
                <a:solidFill>
                  <a:srgbClr val="FF0000"/>
                </a:solidFill>
              </a:rPr>
              <a:t>:</a:t>
            </a:r>
          </a:p>
          <a:p>
            <a:pPr lvl="1">
              <a:spcBef>
                <a:spcPct val="50000"/>
              </a:spcBef>
              <a:buFontTx/>
              <a:buChar char="•"/>
            </a:pPr>
            <a:r>
              <a:rPr lang="it-IT" altLang="it-IT" sz="2000">
                <a:solidFill>
                  <a:schemeClr val="tx2"/>
                </a:solidFill>
              </a:rPr>
              <a:t>la </a:t>
            </a:r>
            <a:r>
              <a:rPr lang="it-IT" altLang="it-IT" sz="2000" u="sng">
                <a:solidFill>
                  <a:schemeClr val="tx2"/>
                </a:solidFill>
              </a:rPr>
              <a:t>multidisciplinarietà</a:t>
            </a:r>
            <a:r>
              <a:rPr lang="it-IT" altLang="it-IT" sz="2000">
                <a:solidFill>
                  <a:schemeClr val="tx2"/>
                </a:solidFill>
              </a:rPr>
              <a:t> del gruppo responsabile della produzione della linea guida</a:t>
            </a:r>
          </a:p>
          <a:p>
            <a:pPr lvl="1">
              <a:spcBef>
                <a:spcPct val="50000"/>
              </a:spcBef>
              <a:buFontTx/>
              <a:buChar char="•"/>
            </a:pPr>
            <a:r>
              <a:rPr lang="it-IT" altLang="it-IT" sz="2000">
                <a:solidFill>
                  <a:schemeClr val="tx2"/>
                </a:solidFill>
              </a:rPr>
              <a:t>la </a:t>
            </a:r>
            <a:r>
              <a:rPr lang="it-IT" altLang="it-IT" sz="2000" u="sng">
                <a:solidFill>
                  <a:schemeClr val="tx2"/>
                </a:solidFill>
              </a:rPr>
              <a:t>valutazione sistematica delle prove scientifiche</a:t>
            </a:r>
            <a:r>
              <a:rPr lang="it-IT" altLang="it-IT" sz="2000">
                <a:solidFill>
                  <a:schemeClr val="tx2"/>
                </a:solidFill>
              </a:rPr>
              <a:t> disponibili quale base per le raccomandazioni formulate</a:t>
            </a:r>
          </a:p>
          <a:p>
            <a:pPr lvl="1">
              <a:spcBef>
                <a:spcPct val="50000"/>
              </a:spcBef>
              <a:buFontTx/>
              <a:buChar char="•"/>
            </a:pPr>
            <a:r>
              <a:rPr lang="it-IT" altLang="it-IT" sz="2000">
                <a:solidFill>
                  <a:schemeClr val="tx2"/>
                </a:solidFill>
              </a:rPr>
              <a:t>la </a:t>
            </a:r>
            <a:r>
              <a:rPr lang="it-IT" altLang="it-IT" sz="2000" u="sng">
                <a:solidFill>
                  <a:schemeClr val="tx2"/>
                </a:solidFill>
              </a:rPr>
              <a:t>classificazione delle raccomandazioni</a:t>
            </a:r>
            <a:r>
              <a:rPr lang="it-IT" altLang="it-IT" sz="2000">
                <a:solidFill>
                  <a:schemeClr val="tx2"/>
                </a:solidFill>
              </a:rPr>
              <a:t> in base alla qualità delle prove scientifiche che le sostengono</a:t>
            </a:r>
          </a:p>
        </p:txBody>
      </p:sp>
      <p:sp>
        <p:nvSpPr>
          <p:cNvPr id="3" name="Text Box 5"/>
          <p:cNvSpPr txBox="1">
            <a:spLocks noChangeArrowheads="1"/>
          </p:cNvSpPr>
          <p:nvPr/>
        </p:nvSpPr>
        <p:spPr bwMode="auto">
          <a:xfrm>
            <a:off x="682625" y="357188"/>
            <a:ext cx="8461375" cy="984250"/>
          </a:xfrm>
          <a:prstGeom prst="rect">
            <a:avLst/>
          </a:prstGeom>
          <a:noFill/>
          <a:ln w="9525">
            <a:noFill/>
            <a:miter lim="800000"/>
            <a:headEnd/>
            <a:tailEnd/>
          </a:ln>
          <a:effectLst/>
        </p:spPr>
        <p:txBody>
          <a:bodyPr anchor="ctr"/>
          <a:lstStyle/>
          <a:p>
            <a:pPr fontAlgn="auto">
              <a:spcBef>
                <a:spcPts val="0"/>
              </a:spcBef>
              <a:spcAft>
                <a:spcPts val="0"/>
              </a:spcAft>
              <a:defRPr/>
            </a:pPr>
            <a:r>
              <a:rPr lang="en-US" sz="4000" b="1" spc="-100" dirty="0">
                <a:solidFill>
                  <a:schemeClr val="tx2"/>
                </a:solidFill>
                <a:latin typeface="+mj-lt"/>
                <a:ea typeface="+mj-ea"/>
                <a:cs typeface="+mj-cs"/>
              </a:rPr>
              <a:t>«</a:t>
            </a:r>
            <a:r>
              <a:rPr lang="en-US" sz="3600" b="1" spc="-100" dirty="0">
                <a:solidFill>
                  <a:schemeClr val="tx2"/>
                </a:solidFill>
                <a:latin typeface="+mj-lt"/>
                <a:ea typeface="+mj-ea"/>
                <a:cs typeface="+mj-cs"/>
              </a:rPr>
              <a:t>Evidence-based guidelines» (EBG) vs.                       «not evidence-based guidelines» (NEBG). </a:t>
            </a:r>
            <a:endParaRPr lang="it-IT" sz="3600" b="1" spc="-100" dirty="0">
              <a:solidFill>
                <a:schemeClr val="tx2"/>
              </a:solidFill>
              <a:latin typeface="+mj-lt"/>
              <a:ea typeface="+mj-ea"/>
              <a:cs typeface="+mj-cs"/>
            </a:endParaRPr>
          </a:p>
        </p:txBody>
      </p:sp>
      <p:sp>
        <p:nvSpPr>
          <p:cNvPr id="4" name="CasellaDiTesto 3"/>
          <p:cNvSpPr txBox="1">
            <a:spLocks noChangeArrowheads="1"/>
          </p:cNvSpPr>
          <p:nvPr/>
        </p:nvSpPr>
        <p:spPr bwMode="auto">
          <a:xfrm>
            <a:off x="785813" y="6143625"/>
            <a:ext cx="2176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600" b="1" i="1">
                <a:solidFill>
                  <a:srgbClr val="00B0F0"/>
                </a:solidFill>
              </a:rPr>
              <a:t>Antonio Nicolucci, 2006</a:t>
            </a:r>
          </a:p>
        </p:txBody>
      </p:sp>
      <p:sp>
        <p:nvSpPr>
          <p:cNvPr id="5" name="Segnaposto numero diapositiva 4"/>
          <p:cNvSpPr>
            <a:spLocks noGrp="1"/>
          </p:cNvSpPr>
          <p:nvPr>
            <p:ph type="sldNum" sz="quarter" idx="12"/>
          </p:nvPr>
        </p:nvSpPr>
        <p:spPr>
          <a:xfrm>
            <a:off x="8686800" y="6416675"/>
            <a:ext cx="457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79F3512-2843-4F36-A89A-581EA828EC16}" type="slidenum">
              <a:rPr lang="it-IT" altLang="it-IT">
                <a:solidFill>
                  <a:srgbClr val="898989"/>
                </a:solidFill>
              </a:rPr>
              <a:pPr/>
              <a:t>4</a:t>
            </a:fld>
            <a:endParaRPr lang="it-IT" altLang="it-IT">
              <a:solidFill>
                <a:srgbClr val="898989"/>
              </a:solidFill>
            </a:endParaRPr>
          </a:p>
        </p:txBody>
      </p:sp>
    </p:spTree>
    <p:extLst>
      <p:ext uri="{BB962C8B-B14F-4D97-AF65-F5344CB8AC3E}">
        <p14:creationId xmlns:p14="http://schemas.microsoft.com/office/powerpoint/2010/main" val="699603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a:solidFill>
                  <a:schemeClr val="tx2">
                    <a:lumMod val="75000"/>
                  </a:schemeClr>
                </a:solidFill>
              </a:rPr>
            </a:br>
            <a:br>
              <a:rPr lang="it-IT">
                <a:solidFill>
                  <a:schemeClr val="tx2">
                    <a:lumMod val="75000"/>
                  </a:schemeClr>
                </a:solidFill>
              </a:rPr>
            </a:br>
            <a:r>
              <a:rPr lang="en-US" sz="4000">
                <a:solidFill>
                  <a:schemeClr val="tx2">
                    <a:lumMod val="75000"/>
                  </a:schemeClr>
                </a:solidFill>
              </a:rPr>
              <a:t>14. A procedure for updating the guideline is provided? </a:t>
            </a:r>
            <a:br>
              <a:rPr lang="en-US" sz="4000">
                <a:solidFill>
                  <a:schemeClr val="tx2">
                    <a:lumMod val="75000"/>
                  </a:schemeClr>
                </a:solidFill>
              </a:rPr>
            </a:br>
            <a:r>
              <a:rPr lang="it-IT">
                <a:solidFill>
                  <a:schemeClr val="tx2">
                    <a:lumMod val="75000"/>
                  </a:schemeClr>
                </a:solidFill>
              </a:rPr>
              <a:t>	</a:t>
            </a:r>
            <a:br>
              <a:rPr lang="it-IT">
                <a:solidFill>
                  <a:schemeClr val="tx2">
                    <a:lumMod val="75000"/>
                  </a:schemeClr>
                </a:solidFill>
              </a:rPr>
            </a:br>
            <a:endParaRPr lang="it-IT" dirty="0">
              <a:solidFill>
                <a:schemeClr val="tx2">
                  <a:lumMod val="75000"/>
                </a:schemeClr>
              </a:solidFill>
            </a:endParaRPr>
          </a:p>
        </p:txBody>
      </p:sp>
      <p:sp>
        <p:nvSpPr>
          <p:cNvPr id="6" name="Rettangolo 5"/>
          <p:cNvSpPr>
            <a:spLocks noChangeArrowheads="1"/>
          </p:cNvSpPr>
          <p:nvPr/>
        </p:nvSpPr>
        <p:spPr bwMode="auto">
          <a:xfrm>
            <a:off x="1507937" y="1106613"/>
            <a:ext cx="4645025" cy="923925"/>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SzTx/>
              <a:buFontTx/>
              <a:buNone/>
            </a:pPr>
            <a:r>
              <a:rPr lang="it-IT" altLang="it-IT" sz="1800">
                <a:latin typeface="Calibri" panose="020F0502020204030204" pitchFamily="34" charset="0"/>
              </a:rPr>
              <a:t>Sono previsti, come per tutte le linee-guida, aggiornamenti periodici del documento curati da una Commissione nominata allo scopo.</a:t>
            </a:r>
          </a:p>
        </p:txBody>
      </p:sp>
      <p:sp>
        <p:nvSpPr>
          <p:cNvPr id="7" name="Rettangolo 6"/>
          <p:cNvSpPr>
            <a:spLocks noChangeArrowheads="1"/>
          </p:cNvSpPr>
          <p:nvPr/>
        </p:nvSpPr>
        <p:spPr bwMode="auto">
          <a:xfrm>
            <a:off x="1471425" y="2079280"/>
            <a:ext cx="4681537" cy="922338"/>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SzTx/>
              <a:buFontTx/>
              <a:buNone/>
            </a:pPr>
            <a:r>
              <a:rPr lang="it-IT" altLang="it-IT" sz="1800">
                <a:latin typeface="Calibri" panose="020F0502020204030204" pitchFamily="34" charset="0"/>
              </a:rPr>
              <a:t>E’ previsto un aggiornamento del documento, a cura di una Commissione nominata allo scopo, ogni due anni.</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9316" y="2091849"/>
            <a:ext cx="7429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2000" y="1106613"/>
            <a:ext cx="6985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p:cNvPicPr>
            <a:picLocks noChangeAspect="1"/>
          </p:cNvPicPr>
          <p:nvPr/>
        </p:nvPicPr>
        <p:blipFill>
          <a:blip r:embed="rId4"/>
          <a:stretch>
            <a:fillRect/>
          </a:stretch>
        </p:blipFill>
        <p:spPr>
          <a:xfrm>
            <a:off x="3568861" y="3078673"/>
            <a:ext cx="6314917" cy="3213001"/>
          </a:xfrm>
          <a:prstGeom prst="rect">
            <a:avLst/>
          </a:prstGeom>
          <a:ln>
            <a:solidFill>
              <a:schemeClr val="accent1"/>
            </a:solidFill>
          </a:ln>
        </p:spPr>
      </p:pic>
      <p:sp>
        <p:nvSpPr>
          <p:cNvPr id="4" name="Rettangolo 3"/>
          <p:cNvSpPr/>
          <p:nvPr/>
        </p:nvSpPr>
        <p:spPr>
          <a:xfrm>
            <a:off x="4174266" y="5883432"/>
            <a:ext cx="6096000" cy="276999"/>
          </a:xfrm>
          <a:prstGeom prst="rect">
            <a:avLst/>
          </a:prstGeom>
        </p:spPr>
        <p:txBody>
          <a:bodyPr>
            <a:spAutoFit/>
          </a:bodyPr>
          <a:lstStyle/>
          <a:p>
            <a:pPr>
              <a:spcBef>
                <a:spcPct val="0"/>
              </a:spcBef>
            </a:pPr>
            <a:r>
              <a:rPr lang="it-IT" altLang="it-IT" sz="1200" b="1" i="1" dirty="0">
                <a:solidFill>
                  <a:srgbClr val="00B0F0"/>
                </a:solidFill>
                <a:latin typeface="Calibri" panose="020F0502020204030204" pitchFamily="34" charset="0"/>
              </a:rPr>
              <a:t>Standard italiani per  la cura del diabete mellito AMD  SID 2016</a:t>
            </a:r>
          </a:p>
        </p:txBody>
      </p:sp>
    </p:spTree>
    <p:extLst>
      <p:ext uri="{BB962C8B-B14F-4D97-AF65-F5344CB8AC3E}">
        <p14:creationId xmlns:p14="http://schemas.microsoft.com/office/powerpoint/2010/main" val="426544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7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ppt_w*0.7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animEffect transition="in" filter="fade">
                                      <p:cBhvr>
                                        <p:cTn id="20" dur="500"/>
                                        <p:tgtEl>
                                          <p:spTgt spid="8"/>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70"/>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2689075" y="89031"/>
            <a:ext cx="7772400" cy="1362075"/>
          </a:xfrm>
          <a:prstGeom prst="rect">
            <a:avLst/>
          </a:prstGeom>
          <a:solidFill>
            <a:srgbClr val="FFC000"/>
          </a:solidFill>
        </p:spPr>
        <p:txBody>
          <a:bodyPr rtlCol="0">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it-IT"/>
              <a:t>Chiarezza e presentazione: 75%</a:t>
            </a:r>
            <a:endParaRPr lang="it-IT" dirty="0"/>
          </a:p>
        </p:txBody>
      </p:sp>
      <p:sp>
        <p:nvSpPr>
          <p:cNvPr id="3" name="Titolo 6"/>
          <p:cNvSpPr txBox="1">
            <a:spLocks/>
          </p:cNvSpPr>
          <p:nvPr/>
        </p:nvSpPr>
        <p:spPr>
          <a:xfrm>
            <a:off x="914400" y="1540136"/>
            <a:ext cx="8229600"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dirty="0">
                <a:solidFill>
                  <a:schemeClr val="tx2">
                    <a:lumMod val="75000"/>
                  </a:schemeClr>
                </a:solidFill>
              </a:rPr>
            </a:br>
            <a:br>
              <a:rPr lang="it-IT" dirty="0">
                <a:solidFill>
                  <a:schemeClr val="tx2">
                    <a:lumMod val="75000"/>
                  </a:schemeClr>
                </a:solidFill>
              </a:rPr>
            </a:br>
            <a:r>
              <a:rPr lang="it-IT" sz="4000" dirty="0">
                <a:solidFill>
                  <a:schemeClr val="tx2">
                    <a:lumMod val="75000"/>
                  </a:schemeClr>
                </a:solidFill>
              </a:rPr>
              <a:t>15.</a:t>
            </a:r>
            <a:r>
              <a:rPr lang="en-US" sz="4000" dirty="0">
                <a:solidFill>
                  <a:schemeClr val="tx2">
                    <a:lumMod val="75000"/>
                  </a:schemeClr>
                </a:solidFill>
              </a:rPr>
              <a:t>The recommendations are specific and unambiguous? </a:t>
            </a:r>
            <a:br>
              <a:rPr lang="en-US" sz="4000" dirty="0">
                <a:solidFill>
                  <a:schemeClr val="tx2">
                    <a:lumMod val="75000"/>
                  </a:schemeClr>
                </a:solidFill>
              </a:rPr>
            </a:br>
            <a:r>
              <a:rPr lang="it-IT" dirty="0">
                <a:solidFill>
                  <a:schemeClr val="tx2">
                    <a:lumMod val="75000"/>
                  </a:schemeClr>
                </a:solidFill>
              </a:rPr>
              <a:t>	</a:t>
            </a:r>
            <a:br>
              <a:rPr lang="it-IT" dirty="0">
                <a:solidFill>
                  <a:schemeClr val="tx2">
                    <a:lumMod val="75000"/>
                  </a:schemeClr>
                </a:solidFill>
              </a:rPr>
            </a:br>
            <a:endParaRPr lang="it-IT" dirty="0">
              <a:solidFill>
                <a:schemeClr val="tx2">
                  <a:lumMod val="75000"/>
                </a:schemeClr>
              </a:solidFill>
            </a:endParaRPr>
          </a:p>
        </p:txBody>
      </p:sp>
      <p:sp>
        <p:nvSpPr>
          <p:cNvPr id="12" name="Titolo 1"/>
          <p:cNvSpPr txBox="1">
            <a:spLocks/>
          </p:cNvSpPr>
          <p:nvPr/>
        </p:nvSpPr>
        <p:spPr>
          <a:xfrm>
            <a:off x="1639207" y="1726626"/>
            <a:ext cx="8229600" cy="114300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altLang="it-IT" sz="2800" dirty="0"/>
            </a:br>
            <a:br>
              <a:rPr lang="en-US" altLang="it-IT" sz="2800" dirty="0"/>
            </a:br>
            <a:r>
              <a:rPr lang="en-US" altLang="it-IT" sz="1900" dirty="0"/>
              <a:t>16.The different options for management of the condition or health issue are clearly presented? 	</a:t>
            </a:r>
            <a:br>
              <a:rPr lang="en-US" altLang="it-IT" sz="1900" dirty="0"/>
            </a:br>
            <a:endParaRPr lang="it-IT" altLang="it-IT" sz="1900" dirty="0"/>
          </a:p>
        </p:txBody>
      </p:sp>
      <p:sp>
        <p:nvSpPr>
          <p:cNvPr id="15" name="Segnaposto numero diapositiva 4"/>
          <p:cNvSpPr>
            <a:spLocks noGrp="1"/>
          </p:cNvSpPr>
          <p:nvPr>
            <p:ph type="sldNum" sz="quarter" idx="12"/>
          </p:nvPr>
        </p:nvSpPr>
        <p:spPr>
          <a:xfrm>
            <a:off x="6553200" y="6356350"/>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63EC485-3373-4E5A-9315-EE3936EB1C61}" type="slidenum">
              <a:rPr lang="it-IT" altLang="it-IT">
                <a:solidFill>
                  <a:srgbClr val="898989"/>
                </a:solidFill>
              </a:rPr>
              <a:pPr/>
              <a:t>41</a:t>
            </a:fld>
            <a:endParaRPr lang="it-IT" altLang="it-IT">
              <a:solidFill>
                <a:srgbClr val="898989"/>
              </a:solidFill>
            </a:endParaRPr>
          </a:p>
        </p:txBody>
      </p:sp>
      <p:sp>
        <p:nvSpPr>
          <p:cNvPr id="1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it-IT" altLang="it-IT"/>
          </a:p>
        </p:txBody>
      </p:sp>
      <p:sp>
        <p:nvSpPr>
          <p:cNvPr id="19" name="Titolo 1"/>
          <p:cNvSpPr txBox="1">
            <a:spLocks/>
          </p:cNvSpPr>
          <p:nvPr/>
        </p:nvSpPr>
        <p:spPr>
          <a:xfrm>
            <a:off x="2794000" y="3070989"/>
            <a:ext cx="8229600"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dirty="0">
                <a:solidFill>
                  <a:schemeClr val="tx2">
                    <a:lumMod val="75000"/>
                  </a:schemeClr>
                </a:solidFill>
              </a:rPr>
            </a:br>
            <a:br>
              <a:rPr lang="it-IT" dirty="0">
                <a:solidFill>
                  <a:schemeClr val="tx2">
                    <a:lumMod val="75000"/>
                  </a:schemeClr>
                </a:solidFill>
              </a:rPr>
            </a:br>
            <a:r>
              <a:rPr lang="it-IT" dirty="0">
                <a:solidFill>
                  <a:schemeClr val="tx2">
                    <a:lumMod val="75000"/>
                  </a:schemeClr>
                </a:solidFill>
              </a:rPr>
              <a:t>17.</a:t>
            </a:r>
            <a:r>
              <a:rPr lang="en-US" sz="4000" dirty="0">
                <a:solidFill>
                  <a:schemeClr val="tx2">
                    <a:lumMod val="75000"/>
                  </a:schemeClr>
                </a:solidFill>
              </a:rPr>
              <a:t>Key recommendations are easily identifiable? </a:t>
            </a:r>
            <a:br>
              <a:rPr lang="en-US" dirty="0">
                <a:solidFill>
                  <a:schemeClr val="tx2">
                    <a:lumMod val="75000"/>
                  </a:schemeClr>
                </a:solidFill>
              </a:rPr>
            </a:br>
            <a:r>
              <a:rPr lang="it-IT" dirty="0">
                <a:solidFill>
                  <a:schemeClr val="tx2">
                    <a:lumMod val="75000"/>
                  </a:schemeClr>
                </a:solidFill>
              </a:rPr>
              <a:t>	</a:t>
            </a:r>
            <a:br>
              <a:rPr lang="it-IT" dirty="0">
                <a:solidFill>
                  <a:schemeClr val="tx2">
                    <a:lumMod val="75000"/>
                  </a:schemeClr>
                </a:solidFill>
              </a:rPr>
            </a:br>
            <a:endParaRPr lang="it-IT" dirty="0">
              <a:solidFill>
                <a:schemeClr val="tx2">
                  <a:lumMod val="75000"/>
                </a:schemeClr>
              </a:solidFill>
            </a:endParaRPr>
          </a:p>
        </p:txBody>
      </p:sp>
      <p:sp>
        <p:nvSpPr>
          <p:cNvPr id="22" name="Segnaposto numero diapositiva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Calibri" panose="020F0502020204030204" pitchFamily="34" charset="0"/>
                <a:ea typeface="+mn-ea"/>
                <a:cs typeface="+mn-cs"/>
              </a:defRPr>
            </a:lvl1pPr>
            <a:lvl2pPr marL="742950" indent="-285750" algn="l" defTabSz="457200" rtl="0" eaLnBrk="1" latinLnBrk="0" hangingPunct="1">
              <a:defRPr sz="1800" kern="1200">
                <a:solidFill>
                  <a:schemeClr val="tx1"/>
                </a:solidFill>
                <a:latin typeface="Calibri" panose="020F0502020204030204" pitchFamily="34" charset="0"/>
                <a:ea typeface="+mn-ea"/>
                <a:cs typeface="+mn-cs"/>
              </a:defRPr>
            </a:lvl2pPr>
            <a:lvl3pPr marL="1143000" indent="-228600" algn="l" defTabSz="457200" rtl="0" eaLnBrk="1" latinLnBrk="0" hangingPunct="1">
              <a:defRPr sz="1800" kern="1200">
                <a:solidFill>
                  <a:schemeClr val="tx1"/>
                </a:solidFill>
                <a:latin typeface="Calibri" panose="020F0502020204030204" pitchFamily="34" charset="0"/>
                <a:ea typeface="+mn-ea"/>
                <a:cs typeface="+mn-cs"/>
              </a:defRPr>
            </a:lvl3pPr>
            <a:lvl4pPr marL="1600200" indent="-228600" algn="l" defTabSz="457200" rtl="0" eaLnBrk="1" latinLnBrk="0" hangingPunct="1">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9pPr>
          </a:lstStyle>
          <a:p>
            <a:fld id="{4B87C659-A21A-4682-BCEE-C1564BDCEF86}" type="slidenum">
              <a:rPr lang="it-IT" altLang="it-IT" smtClean="0">
                <a:solidFill>
                  <a:srgbClr val="898989"/>
                </a:solidFill>
              </a:rPr>
              <a:pPr/>
              <a:t>41</a:t>
            </a:fld>
            <a:endParaRPr lang="it-IT" altLang="it-IT">
              <a:solidFill>
                <a:srgbClr val="898989"/>
              </a:solidFill>
            </a:endParaRPr>
          </a:p>
        </p:txBody>
      </p:sp>
    </p:spTree>
    <p:extLst>
      <p:ext uri="{BB962C8B-B14F-4D97-AF65-F5344CB8AC3E}">
        <p14:creationId xmlns:p14="http://schemas.microsoft.com/office/powerpoint/2010/main" val="919921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6"/>
          <p:cNvSpPr txBox="1">
            <a:spLocks/>
          </p:cNvSpPr>
          <p:nvPr/>
        </p:nvSpPr>
        <p:spPr>
          <a:xfrm>
            <a:off x="457200" y="274638"/>
            <a:ext cx="8229600"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a:solidFill>
                  <a:schemeClr val="tx2">
                    <a:lumMod val="75000"/>
                  </a:schemeClr>
                </a:solidFill>
              </a:rPr>
            </a:br>
            <a:br>
              <a:rPr lang="it-IT">
                <a:solidFill>
                  <a:schemeClr val="tx2">
                    <a:lumMod val="75000"/>
                  </a:schemeClr>
                </a:solidFill>
              </a:rPr>
            </a:br>
            <a:r>
              <a:rPr lang="it-IT" sz="4000">
                <a:solidFill>
                  <a:schemeClr val="tx2">
                    <a:lumMod val="75000"/>
                  </a:schemeClr>
                </a:solidFill>
              </a:rPr>
              <a:t>15.</a:t>
            </a:r>
            <a:r>
              <a:rPr lang="en-US" sz="4000">
                <a:solidFill>
                  <a:schemeClr val="tx2">
                    <a:lumMod val="75000"/>
                  </a:schemeClr>
                </a:solidFill>
              </a:rPr>
              <a:t>The recommendations are specific and unambiguous? </a:t>
            </a:r>
            <a:br>
              <a:rPr lang="en-US" sz="4000">
                <a:solidFill>
                  <a:schemeClr val="tx2">
                    <a:lumMod val="75000"/>
                  </a:schemeClr>
                </a:solidFill>
              </a:rPr>
            </a:br>
            <a:r>
              <a:rPr lang="it-IT">
                <a:solidFill>
                  <a:schemeClr val="tx2">
                    <a:lumMod val="75000"/>
                  </a:schemeClr>
                </a:solidFill>
              </a:rPr>
              <a:t>	</a:t>
            </a:r>
            <a:br>
              <a:rPr lang="it-IT">
                <a:solidFill>
                  <a:schemeClr val="tx2">
                    <a:lumMod val="75000"/>
                  </a:schemeClr>
                </a:solidFill>
              </a:rPr>
            </a:br>
            <a:endParaRPr lang="it-IT" dirty="0">
              <a:solidFill>
                <a:schemeClr val="tx2">
                  <a:lumMod val="75000"/>
                </a:schemeClr>
              </a:solidFill>
            </a:endParaRPr>
          </a:p>
        </p:txBody>
      </p:sp>
      <p:sp>
        <p:nvSpPr>
          <p:cNvPr id="10" name="Rettangolo 4"/>
          <p:cNvSpPr>
            <a:spLocks noChangeArrowheads="1"/>
          </p:cNvSpPr>
          <p:nvPr/>
        </p:nvSpPr>
        <p:spPr bwMode="auto">
          <a:xfrm>
            <a:off x="1042988" y="5876925"/>
            <a:ext cx="7072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r>
              <a:rPr lang="it-IT" altLang="it-IT" sz="1600" b="1" i="1" dirty="0">
                <a:solidFill>
                  <a:srgbClr val="00B0F0"/>
                </a:solidFill>
                <a:latin typeface="Calibri" panose="020F0502020204030204" pitchFamily="34" charset="0"/>
              </a:rPr>
              <a:t>Standard italiani per  la cura del diabete mellito AMD  SID 2016</a:t>
            </a:r>
          </a:p>
        </p:txBody>
      </p:sp>
      <p:pic>
        <p:nvPicPr>
          <p:cNvPr id="4" name="Immagine 3"/>
          <p:cNvPicPr>
            <a:picLocks noChangeAspect="1"/>
          </p:cNvPicPr>
          <p:nvPr/>
        </p:nvPicPr>
        <p:blipFill>
          <a:blip r:embed="rId2"/>
          <a:stretch>
            <a:fillRect/>
          </a:stretch>
        </p:blipFill>
        <p:spPr>
          <a:xfrm>
            <a:off x="550952" y="1732850"/>
            <a:ext cx="7178495" cy="654750"/>
          </a:xfrm>
          <a:prstGeom prst="rect">
            <a:avLst/>
          </a:prstGeom>
        </p:spPr>
      </p:pic>
      <p:pic>
        <p:nvPicPr>
          <p:cNvPr id="5" name="Immagine 4"/>
          <p:cNvPicPr>
            <a:picLocks noChangeAspect="1"/>
          </p:cNvPicPr>
          <p:nvPr/>
        </p:nvPicPr>
        <p:blipFill>
          <a:blip r:embed="rId3"/>
          <a:stretch>
            <a:fillRect/>
          </a:stretch>
        </p:blipFill>
        <p:spPr>
          <a:xfrm>
            <a:off x="2979022" y="2919375"/>
            <a:ext cx="6233956" cy="1019250"/>
          </a:xfrm>
          <a:prstGeom prst="rect">
            <a:avLst/>
          </a:prstGeom>
        </p:spPr>
      </p:pic>
      <p:pic>
        <p:nvPicPr>
          <p:cNvPr id="11" name="Immagine 10"/>
          <p:cNvPicPr>
            <a:picLocks noChangeAspect="1"/>
          </p:cNvPicPr>
          <p:nvPr/>
        </p:nvPicPr>
        <p:blipFill>
          <a:blip r:embed="rId4"/>
          <a:stretch>
            <a:fillRect/>
          </a:stretch>
        </p:blipFill>
        <p:spPr>
          <a:xfrm>
            <a:off x="550952" y="4204963"/>
            <a:ext cx="5883128" cy="1404000"/>
          </a:xfrm>
          <a:prstGeom prst="rect">
            <a:avLst/>
          </a:prstGeom>
        </p:spPr>
      </p:pic>
    </p:spTree>
    <p:extLst>
      <p:ext uri="{BB962C8B-B14F-4D97-AF65-F5344CB8AC3E}">
        <p14:creationId xmlns:p14="http://schemas.microsoft.com/office/powerpoint/2010/main" val="1922544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2270501" y="-701755"/>
            <a:ext cx="8229600" cy="114300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altLang="it-IT" sz="2800" dirty="0"/>
            </a:br>
            <a:br>
              <a:rPr lang="en-US" altLang="it-IT" sz="2800" dirty="0"/>
            </a:br>
            <a:r>
              <a:rPr lang="en-US" altLang="it-IT" sz="2000" dirty="0"/>
              <a:t>16.The different options for management of the condition or health issue are clearly presented? 	</a:t>
            </a:r>
            <a:br>
              <a:rPr lang="en-US" altLang="it-IT" sz="2000" dirty="0"/>
            </a:br>
            <a:endParaRPr lang="it-IT" altLang="it-IT" sz="2000" dirty="0"/>
          </a:p>
        </p:txBody>
      </p:sp>
      <p:sp>
        <p:nvSpPr>
          <p:cNvPr id="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endParaRPr lang="it-IT" altLang="it-IT" sz="1800">
              <a:latin typeface="Calibri" panose="020F0502020204030204" pitchFamily="34" charset="0"/>
            </a:endParaRPr>
          </a:p>
        </p:txBody>
      </p:sp>
      <p:sp>
        <p:nvSpPr>
          <p:cNvPr id="8" name="Rettangolo 4"/>
          <p:cNvSpPr>
            <a:spLocks noChangeArrowheads="1"/>
          </p:cNvSpPr>
          <p:nvPr/>
        </p:nvSpPr>
        <p:spPr bwMode="auto">
          <a:xfrm>
            <a:off x="1042988" y="5876925"/>
            <a:ext cx="7072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r>
              <a:rPr lang="it-IT" altLang="it-IT" sz="1600" b="1" i="1" dirty="0">
                <a:solidFill>
                  <a:srgbClr val="00B0F0"/>
                </a:solidFill>
                <a:latin typeface="Calibri" panose="020F0502020204030204" pitchFamily="34" charset="0"/>
              </a:rPr>
              <a:t>Standard italiani per  la cura del diabete mellito AMD  SID 2016</a:t>
            </a:r>
          </a:p>
        </p:txBody>
      </p:sp>
      <p:pic>
        <p:nvPicPr>
          <p:cNvPr id="3" name="Immagine 2"/>
          <p:cNvPicPr>
            <a:picLocks noChangeAspect="1"/>
          </p:cNvPicPr>
          <p:nvPr/>
        </p:nvPicPr>
        <p:blipFill>
          <a:blip r:embed="rId2"/>
          <a:stretch>
            <a:fillRect/>
          </a:stretch>
        </p:blipFill>
        <p:spPr>
          <a:xfrm>
            <a:off x="867905" y="1143000"/>
            <a:ext cx="7198133" cy="3798000"/>
          </a:xfrm>
          <a:prstGeom prst="rect">
            <a:avLst/>
          </a:prstGeom>
        </p:spPr>
      </p:pic>
    </p:spTree>
    <p:extLst>
      <p:ext uri="{BB962C8B-B14F-4D97-AF65-F5344CB8AC3E}">
        <p14:creationId xmlns:p14="http://schemas.microsoft.com/office/powerpoint/2010/main" val="1121653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defRPr/>
            </a:pPr>
            <a:br>
              <a:rPr lang="it-IT">
                <a:solidFill>
                  <a:schemeClr val="tx2">
                    <a:lumMod val="75000"/>
                  </a:schemeClr>
                </a:solidFill>
              </a:rPr>
            </a:br>
            <a:br>
              <a:rPr lang="it-IT">
                <a:solidFill>
                  <a:schemeClr val="tx2">
                    <a:lumMod val="75000"/>
                  </a:schemeClr>
                </a:solidFill>
              </a:rPr>
            </a:br>
            <a:r>
              <a:rPr lang="it-IT">
                <a:solidFill>
                  <a:schemeClr val="tx2">
                    <a:lumMod val="75000"/>
                  </a:schemeClr>
                </a:solidFill>
              </a:rPr>
              <a:t>17.</a:t>
            </a:r>
            <a:r>
              <a:rPr lang="en-US" sz="4000">
                <a:solidFill>
                  <a:schemeClr val="tx2">
                    <a:lumMod val="75000"/>
                  </a:schemeClr>
                </a:solidFill>
              </a:rPr>
              <a:t>Key recommendations are easily identifiable? </a:t>
            </a:r>
            <a:br>
              <a:rPr lang="en-US">
                <a:solidFill>
                  <a:schemeClr val="tx2">
                    <a:lumMod val="75000"/>
                  </a:schemeClr>
                </a:solidFill>
              </a:rPr>
            </a:br>
            <a:r>
              <a:rPr lang="it-IT">
                <a:solidFill>
                  <a:schemeClr val="tx2">
                    <a:lumMod val="75000"/>
                  </a:schemeClr>
                </a:solidFill>
              </a:rPr>
              <a:t>	</a:t>
            </a:r>
            <a:br>
              <a:rPr lang="it-IT">
                <a:solidFill>
                  <a:schemeClr val="tx2">
                    <a:lumMod val="75000"/>
                  </a:schemeClr>
                </a:solidFill>
              </a:rPr>
            </a:br>
            <a:endParaRPr lang="it-IT" dirty="0">
              <a:solidFill>
                <a:schemeClr val="tx2">
                  <a:lumMod val="75000"/>
                </a:schemeClr>
              </a:solidFill>
            </a:endParaRPr>
          </a:p>
        </p:txBody>
      </p:sp>
      <p:pic>
        <p:nvPicPr>
          <p:cNvPr id="3" name="Immagine 2"/>
          <p:cNvPicPr>
            <a:picLocks noChangeAspect="1"/>
          </p:cNvPicPr>
          <p:nvPr/>
        </p:nvPicPr>
        <p:blipFill>
          <a:blip r:embed="rId2"/>
          <a:stretch>
            <a:fillRect/>
          </a:stretch>
        </p:blipFill>
        <p:spPr>
          <a:xfrm>
            <a:off x="658890" y="1417638"/>
            <a:ext cx="4209945" cy="2612250"/>
          </a:xfrm>
          <a:prstGeom prst="rect">
            <a:avLst/>
          </a:prstGeom>
        </p:spPr>
      </p:pic>
      <p:pic>
        <p:nvPicPr>
          <p:cNvPr id="4" name="Immagine 3"/>
          <p:cNvPicPr>
            <a:picLocks noChangeAspect="1"/>
          </p:cNvPicPr>
          <p:nvPr/>
        </p:nvPicPr>
        <p:blipFill>
          <a:blip r:embed="rId3"/>
          <a:stretch>
            <a:fillRect/>
          </a:stretch>
        </p:blipFill>
        <p:spPr>
          <a:xfrm>
            <a:off x="5384412" y="2241575"/>
            <a:ext cx="4398852" cy="3273751"/>
          </a:xfrm>
          <a:prstGeom prst="rect">
            <a:avLst/>
          </a:prstGeom>
        </p:spPr>
      </p:pic>
    </p:spTree>
    <p:extLst>
      <p:ext uri="{BB962C8B-B14F-4D97-AF65-F5344CB8AC3E}">
        <p14:creationId xmlns:p14="http://schemas.microsoft.com/office/powerpoint/2010/main" val="2912447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2705614" y="0"/>
            <a:ext cx="7772400" cy="1362075"/>
          </a:xfrm>
          <a:prstGeom prst="rect">
            <a:avLst/>
          </a:prstGeom>
          <a:solidFill>
            <a:srgbClr val="FFC000"/>
          </a:solidFill>
        </p:spPr>
        <p:txBody>
          <a:bodyPr rtlCol="0">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it-IT" dirty="0"/>
              <a:t>Applicabilità:</a:t>
            </a:r>
            <a:br>
              <a:rPr lang="it-IT" dirty="0"/>
            </a:br>
            <a:r>
              <a:rPr lang="it-IT" dirty="0"/>
              <a:t>da 56% a 54% </a:t>
            </a:r>
          </a:p>
        </p:txBody>
      </p:sp>
      <p:sp>
        <p:nvSpPr>
          <p:cNvPr id="3" name="Titolo 1"/>
          <p:cNvSpPr txBox="1">
            <a:spLocks/>
          </p:cNvSpPr>
          <p:nvPr/>
        </p:nvSpPr>
        <p:spPr>
          <a:xfrm>
            <a:off x="2248414" y="1462087"/>
            <a:ext cx="8229600" cy="1143000"/>
          </a:xfrm>
          <a:prstGeom prst="rect">
            <a:avLst/>
          </a:prstGeom>
        </p:spPr>
        <p:txBody>
          <a:bodyPr rtlCol="0">
            <a:normAutofit fontScale="60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br>
              <a:rPr lang="en-US" sz="4000" dirty="0">
                <a:solidFill>
                  <a:schemeClr val="tx2">
                    <a:lumMod val="75000"/>
                  </a:schemeClr>
                </a:solidFill>
              </a:rPr>
            </a:br>
            <a:r>
              <a:rPr lang="en-US" sz="4000" dirty="0">
                <a:solidFill>
                  <a:schemeClr val="tx2">
                    <a:lumMod val="75000"/>
                  </a:schemeClr>
                </a:solidFill>
              </a:rPr>
              <a:t>18.The guideline describes facilitators and barriers to its application? </a:t>
            </a:r>
            <a:r>
              <a:rPr lang="en-US" dirty="0">
                <a:solidFill>
                  <a:schemeClr val="tx2">
                    <a:lumMod val="75000"/>
                  </a:schemeClr>
                </a:solidFill>
              </a:rPr>
              <a:t>	</a:t>
            </a:r>
            <a:br>
              <a:rPr lang="en-US" dirty="0">
                <a:solidFill>
                  <a:schemeClr val="tx2">
                    <a:lumMod val="75000"/>
                  </a:schemeClr>
                </a:solidFill>
              </a:rPr>
            </a:br>
            <a:endParaRPr lang="it-IT" dirty="0">
              <a:solidFill>
                <a:schemeClr val="tx2">
                  <a:lumMod val="75000"/>
                </a:schemeClr>
              </a:solidFill>
            </a:endParaRPr>
          </a:p>
        </p:txBody>
      </p:sp>
      <p:sp>
        <p:nvSpPr>
          <p:cNvPr id="10" name="Titolo 1"/>
          <p:cNvSpPr txBox="1">
            <a:spLocks/>
          </p:cNvSpPr>
          <p:nvPr/>
        </p:nvSpPr>
        <p:spPr>
          <a:xfrm>
            <a:off x="2711258" y="2246312"/>
            <a:ext cx="8435975"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br>
              <a:rPr lang="en-US" sz="3100" dirty="0">
                <a:solidFill>
                  <a:schemeClr val="tx2">
                    <a:lumMod val="75000"/>
                  </a:schemeClr>
                </a:solidFill>
              </a:rPr>
            </a:br>
            <a:br>
              <a:rPr lang="en-US" sz="3100" dirty="0">
                <a:solidFill>
                  <a:schemeClr val="tx2">
                    <a:lumMod val="75000"/>
                  </a:schemeClr>
                </a:solidFill>
              </a:rPr>
            </a:br>
            <a:r>
              <a:rPr lang="en-US" sz="4200" dirty="0">
                <a:solidFill>
                  <a:schemeClr val="tx2">
                    <a:lumMod val="75000"/>
                  </a:schemeClr>
                </a:solidFill>
              </a:rPr>
              <a:t>19.The guideline provides advice and/or tools on how the recommendations can be put into practice? 	</a:t>
            </a:r>
            <a:br>
              <a:rPr lang="en-US" dirty="0">
                <a:solidFill>
                  <a:schemeClr val="tx2">
                    <a:lumMod val="75000"/>
                  </a:schemeClr>
                </a:solidFill>
              </a:rPr>
            </a:br>
            <a:endParaRPr lang="it-IT" dirty="0">
              <a:solidFill>
                <a:schemeClr val="tx2">
                  <a:lumMod val="75000"/>
                </a:schemeClr>
              </a:solidFill>
            </a:endParaRPr>
          </a:p>
        </p:txBody>
      </p:sp>
      <p:sp>
        <p:nvSpPr>
          <p:cNvPr id="13" name="Segnaposto numero diapositiva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Calibri" panose="020F0502020204030204" pitchFamily="34" charset="0"/>
                <a:ea typeface="+mn-ea"/>
                <a:cs typeface="+mn-cs"/>
              </a:defRPr>
            </a:lvl1pPr>
            <a:lvl2pPr marL="742950" indent="-285750" algn="l" defTabSz="457200" rtl="0" eaLnBrk="1" latinLnBrk="0" hangingPunct="1">
              <a:defRPr sz="1800" kern="1200">
                <a:solidFill>
                  <a:schemeClr val="tx1"/>
                </a:solidFill>
                <a:latin typeface="Calibri" panose="020F0502020204030204" pitchFamily="34" charset="0"/>
                <a:ea typeface="+mn-ea"/>
                <a:cs typeface="+mn-cs"/>
              </a:defRPr>
            </a:lvl2pPr>
            <a:lvl3pPr marL="1143000" indent="-228600" algn="l" defTabSz="457200" rtl="0" eaLnBrk="1" latinLnBrk="0" hangingPunct="1">
              <a:defRPr sz="1800" kern="1200">
                <a:solidFill>
                  <a:schemeClr val="tx1"/>
                </a:solidFill>
                <a:latin typeface="Calibri" panose="020F0502020204030204" pitchFamily="34" charset="0"/>
                <a:ea typeface="+mn-ea"/>
                <a:cs typeface="+mn-cs"/>
              </a:defRPr>
            </a:lvl3pPr>
            <a:lvl4pPr marL="1600200" indent="-228600" algn="l" defTabSz="457200" rtl="0" eaLnBrk="1" latinLnBrk="0" hangingPunct="1">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9pPr>
          </a:lstStyle>
          <a:p>
            <a:fld id="{F6308CE0-28B2-4F0F-88E7-4358573E6F81}" type="slidenum">
              <a:rPr lang="it-IT" altLang="it-IT" smtClean="0">
                <a:solidFill>
                  <a:srgbClr val="898989"/>
                </a:solidFill>
              </a:rPr>
              <a:pPr/>
              <a:t>45</a:t>
            </a:fld>
            <a:endParaRPr lang="it-IT" altLang="it-IT">
              <a:solidFill>
                <a:srgbClr val="898989"/>
              </a:solidFill>
            </a:endParaRPr>
          </a:p>
        </p:txBody>
      </p:sp>
      <p:sp>
        <p:nvSpPr>
          <p:cNvPr id="20" name="Titolo 1"/>
          <p:cNvSpPr txBox="1">
            <a:spLocks/>
          </p:cNvSpPr>
          <p:nvPr/>
        </p:nvSpPr>
        <p:spPr>
          <a:xfrm>
            <a:off x="2933877" y="3337718"/>
            <a:ext cx="8569325" cy="1143000"/>
          </a:xfrm>
          <a:prstGeom prst="rect">
            <a:avLst/>
          </a:prstGeom>
        </p:spPr>
        <p:txBody>
          <a:bodyPr rtlCol="0">
            <a:normAutofit fontScale="97500" lnSpcReduction="1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it-IT" sz="2700" dirty="0">
                <a:solidFill>
                  <a:schemeClr val="tx2">
                    <a:lumMod val="75000"/>
                  </a:schemeClr>
                </a:solidFill>
              </a:rPr>
              <a:t>20. </a:t>
            </a:r>
            <a:r>
              <a:rPr lang="en-US" sz="2700" dirty="0">
                <a:solidFill>
                  <a:schemeClr val="tx2">
                    <a:lumMod val="75000"/>
                  </a:schemeClr>
                </a:solidFill>
              </a:rPr>
              <a:t>The potential resource implications of applying the recommendations have been considered? 	</a:t>
            </a:r>
            <a:br>
              <a:rPr lang="en-US" sz="2700" dirty="0">
                <a:solidFill>
                  <a:schemeClr val="tx2">
                    <a:lumMod val="75000"/>
                  </a:schemeClr>
                </a:solidFill>
              </a:rPr>
            </a:br>
            <a:endParaRPr lang="it-IT" sz="2700" dirty="0">
              <a:solidFill>
                <a:schemeClr val="tx2">
                  <a:lumMod val="75000"/>
                </a:schemeClr>
              </a:solidFill>
            </a:endParaRPr>
          </a:p>
        </p:txBody>
      </p:sp>
      <p:sp>
        <p:nvSpPr>
          <p:cNvPr id="25" name="Titolo 1"/>
          <p:cNvSpPr txBox="1">
            <a:spLocks/>
          </p:cNvSpPr>
          <p:nvPr/>
        </p:nvSpPr>
        <p:spPr>
          <a:xfrm>
            <a:off x="2705614" y="4273549"/>
            <a:ext cx="8229600" cy="1143000"/>
          </a:xfrm>
          <a:prstGeom prst="rect">
            <a:avLst/>
          </a:prstGeom>
        </p:spPr>
        <p:txBody>
          <a:bodyPr rtlCol="0">
            <a:normAutofit fontScale="97500" lnSpcReduction="1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it-IT" sz="2500" dirty="0">
                <a:solidFill>
                  <a:schemeClr val="tx2">
                    <a:lumMod val="75000"/>
                  </a:schemeClr>
                </a:solidFill>
              </a:rPr>
              <a:t>21.</a:t>
            </a:r>
            <a:r>
              <a:rPr lang="en-US" dirty="0">
                <a:solidFill>
                  <a:schemeClr val="tx2">
                    <a:lumMod val="75000"/>
                  </a:schemeClr>
                </a:solidFill>
              </a:rPr>
              <a:t> </a:t>
            </a:r>
            <a:r>
              <a:rPr lang="en-US" sz="2400" dirty="0">
                <a:solidFill>
                  <a:schemeClr val="tx2">
                    <a:lumMod val="75000"/>
                  </a:schemeClr>
                </a:solidFill>
              </a:rPr>
              <a:t>The guideline presents monitoring and/ or auditing criteria. 	</a:t>
            </a:r>
            <a:br>
              <a:rPr lang="en-US" sz="2400" dirty="0">
                <a:solidFill>
                  <a:schemeClr val="tx2">
                    <a:lumMod val="75000"/>
                  </a:schemeClr>
                </a:solidFill>
              </a:rPr>
            </a:br>
            <a:endParaRPr lang="it-IT" sz="2400" dirty="0">
              <a:solidFill>
                <a:schemeClr val="tx2">
                  <a:lumMod val="75000"/>
                </a:schemeClr>
              </a:solidFill>
            </a:endParaRPr>
          </a:p>
        </p:txBody>
      </p:sp>
      <p:sp>
        <p:nvSpPr>
          <p:cNvPr id="28" name="Segnaposto numero diapositiva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Calibri" panose="020F0502020204030204" pitchFamily="34" charset="0"/>
                <a:ea typeface="+mn-ea"/>
                <a:cs typeface="+mn-cs"/>
              </a:defRPr>
            </a:lvl1pPr>
            <a:lvl2pPr marL="742950" indent="-285750" algn="l" defTabSz="457200" rtl="0" eaLnBrk="1" latinLnBrk="0" hangingPunct="1">
              <a:defRPr sz="1800" kern="1200">
                <a:solidFill>
                  <a:schemeClr val="tx1"/>
                </a:solidFill>
                <a:latin typeface="Calibri" panose="020F0502020204030204" pitchFamily="34" charset="0"/>
                <a:ea typeface="+mn-ea"/>
                <a:cs typeface="+mn-cs"/>
              </a:defRPr>
            </a:lvl2pPr>
            <a:lvl3pPr marL="1143000" indent="-228600" algn="l" defTabSz="457200" rtl="0" eaLnBrk="1" latinLnBrk="0" hangingPunct="1">
              <a:defRPr sz="1800" kern="1200">
                <a:solidFill>
                  <a:schemeClr val="tx1"/>
                </a:solidFill>
                <a:latin typeface="Calibri" panose="020F0502020204030204" pitchFamily="34" charset="0"/>
                <a:ea typeface="+mn-ea"/>
                <a:cs typeface="+mn-cs"/>
              </a:defRPr>
            </a:lvl3pPr>
            <a:lvl4pPr marL="1600200" indent="-228600" algn="l" defTabSz="457200" rtl="0" eaLnBrk="1" latinLnBrk="0" hangingPunct="1">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9pPr>
          </a:lstStyle>
          <a:p>
            <a:fld id="{9A776C8D-CE6D-48E8-BE0A-DDE2AF705F3F}" type="slidenum">
              <a:rPr lang="it-IT" altLang="it-IT" smtClean="0">
                <a:solidFill>
                  <a:srgbClr val="898989"/>
                </a:solidFill>
              </a:rPr>
              <a:pPr/>
              <a:t>45</a:t>
            </a:fld>
            <a:endParaRPr lang="it-IT" altLang="it-IT" dirty="0">
              <a:solidFill>
                <a:srgbClr val="898989"/>
              </a:solidFill>
            </a:endParaRPr>
          </a:p>
        </p:txBody>
      </p:sp>
    </p:spTree>
    <p:extLst>
      <p:ext uri="{BB962C8B-B14F-4D97-AF65-F5344CB8AC3E}">
        <p14:creationId xmlns:p14="http://schemas.microsoft.com/office/powerpoint/2010/main" val="3815640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rtlCol="0">
            <a:normAutofit fontScale="60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br>
              <a:rPr lang="en-US" sz="4000" dirty="0">
                <a:solidFill>
                  <a:schemeClr val="tx2">
                    <a:lumMod val="75000"/>
                  </a:schemeClr>
                </a:solidFill>
              </a:rPr>
            </a:br>
            <a:r>
              <a:rPr lang="en-US" sz="4000" dirty="0">
                <a:solidFill>
                  <a:schemeClr val="tx2">
                    <a:lumMod val="75000"/>
                  </a:schemeClr>
                </a:solidFill>
              </a:rPr>
              <a:t>18.The guideline describes facilitators and barriers to its application? </a:t>
            </a:r>
            <a:r>
              <a:rPr lang="en-US" dirty="0">
                <a:solidFill>
                  <a:schemeClr val="tx2">
                    <a:lumMod val="75000"/>
                  </a:schemeClr>
                </a:solidFill>
              </a:rPr>
              <a:t>	</a:t>
            </a:r>
            <a:br>
              <a:rPr lang="en-US" dirty="0">
                <a:solidFill>
                  <a:schemeClr val="tx2">
                    <a:lumMod val="75000"/>
                  </a:schemeClr>
                </a:solidFill>
              </a:rPr>
            </a:br>
            <a:endParaRPr lang="it-IT" dirty="0">
              <a:solidFill>
                <a:schemeClr val="tx2">
                  <a:lumMod val="75000"/>
                </a:schemeClr>
              </a:solidFill>
            </a:endParaRPr>
          </a:p>
        </p:txBody>
      </p:sp>
      <p:sp>
        <p:nvSpPr>
          <p:cNvPr id="8" name="Rettangolo 4"/>
          <p:cNvSpPr>
            <a:spLocks noChangeArrowheads="1"/>
          </p:cNvSpPr>
          <p:nvPr/>
        </p:nvSpPr>
        <p:spPr bwMode="auto">
          <a:xfrm>
            <a:off x="539750" y="5949950"/>
            <a:ext cx="70723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r>
              <a:rPr lang="it-IT" altLang="it-IT" sz="1400" b="1" i="1" dirty="0">
                <a:solidFill>
                  <a:srgbClr val="00B0F0"/>
                </a:solidFill>
                <a:latin typeface="Calibri" panose="020F0502020204030204" pitchFamily="34" charset="0"/>
              </a:rPr>
              <a:t>Standard italiani per  la cura del diabete mellito AMD  SID 2016 </a:t>
            </a:r>
          </a:p>
        </p:txBody>
      </p:sp>
      <p:pic>
        <p:nvPicPr>
          <p:cNvPr id="3" name="Immagine 2"/>
          <p:cNvPicPr>
            <a:picLocks noChangeAspect="1"/>
          </p:cNvPicPr>
          <p:nvPr/>
        </p:nvPicPr>
        <p:blipFill>
          <a:blip r:embed="rId2"/>
          <a:stretch>
            <a:fillRect/>
          </a:stretch>
        </p:blipFill>
        <p:spPr>
          <a:xfrm>
            <a:off x="2399560" y="1642820"/>
            <a:ext cx="6914921" cy="3326849"/>
          </a:xfrm>
          <a:prstGeom prst="rect">
            <a:avLst/>
          </a:prstGeom>
        </p:spPr>
      </p:pic>
    </p:spTree>
    <p:extLst>
      <p:ext uri="{BB962C8B-B14F-4D97-AF65-F5344CB8AC3E}">
        <p14:creationId xmlns:p14="http://schemas.microsoft.com/office/powerpoint/2010/main" val="2139958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435975" cy="1143000"/>
          </a:xfrm>
          <a:prstGeom prst="rect">
            <a:avLst/>
          </a:prstGeom>
        </p:spPr>
        <p:txBody>
          <a:bodyPr rtlCol="0">
            <a:normAutofit fontScale="5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br>
              <a:rPr lang="en-US" sz="3100">
                <a:solidFill>
                  <a:schemeClr val="tx2">
                    <a:lumMod val="75000"/>
                  </a:schemeClr>
                </a:solidFill>
              </a:rPr>
            </a:br>
            <a:br>
              <a:rPr lang="en-US" sz="3100">
                <a:solidFill>
                  <a:schemeClr val="tx2">
                    <a:lumMod val="75000"/>
                  </a:schemeClr>
                </a:solidFill>
              </a:rPr>
            </a:br>
            <a:r>
              <a:rPr lang="en-US" sz="3100">
                <a:solidFill>
                  <a:schemeClr val="tx2">
                    <a:lumMod val="75000"/>
                  </a:schemeClr>
                </a:solidFill>
              </a:rPr>
              <a:t>19.The guideline provides advice and/or tools on how the recommendations can be put into practice? </a:t>
            </a:r>
            <a:r>
              <a:rPr lang="en-US">
                <a:solidFill>
                  <a:schemeClr val="tx2">
                    <a:lumMod val="75000"/>
                  </a:schemeClr>
                </a:solidFill>
              </a:rPr>
              <a:t>	</a:t>
            </a:r>
            <a:br>
              <a:rPr lang="en-US">
                <a:solidFill>
                  <a:schemeClr val="tx2">
                    <a:lumMod val="75000"/>
                  </a:schemeClr>
                </a:solidFill>
              </a:rPr>
            </a:br>
            <a:endParaRPr lang="it-IT" dirty="0">
              <a:solidFill>
                <a:schemeClr val="tx2">
                  <a:lumMod val="75000"/>
                </a:schemeClr>
              </a:solidFill>
            </a:endParaRPr>
          </a:p>
        </p:txBody>
      </p:sp>
      <p:sp>
        <p:nvSpPr>
          <p:cNvPr id="6" name="Rettangolo 5"/>
          <p:cNvSpPr>
            <a:spLocks noChangeArrowheads="1"/>
          </p:cNvSpPr>
          <p:nvPr/>
        </p:nvSpPr>
        <p:spPr bwMode="auto">
          <a:xfrm>
            <a:off x="3781955" y="2662333"/>
            <a:ext cx="6697662" cy="92233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SzTx/>
              <a:buFontTx/>
              <a:buNone/>
            </a:pPr>
            <a:r>
              <a:rPr lang="it-IT" altLang="it-IT" sz="1800">
                <a:latin typeface="Calibri" panose="020F0502020204030204" pitchFamily="34" charset="0"/>
              </a:rPr>
              <a:t>Il documento sarà pubblicato oltre che in  questa versione cartacea, in una versione online, sui website di AMD e SID e in versione pocket, per una più ampia diffusione.</a:t>
            </a:r>
          </a:p>
        </p:txBody>
      </p:sp>
      <p:sp>
        <p:nvSpPr>
          <p:cNvPr id="7" name="Rettangolo 7"/>
          <p:cNvSpPr>
            <a:spLocks noChangeArrowheads="1"/>
          </p:cNvSpPr>
          <p:nvPr/>
        </p:nvSpPr>
        <p:spPr bwMode="auto">
          <a:xfrm>
            <a:off x="395288" y="1169224"/>
            <a:ext cx="10227556" cy="1477328"/>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SzTx/>
              <a:buFontTx/>
              <a:buNone/>
            </a:pPr>
            <a:r>
              <a:rPr lang="it-IT" altLang="it-IT" sz="1800">
                <a:latin typeface="Calibri" panose="020F0502020204030204" pitchFamily="34" charset="0"/>
              </a:rPr>
              <a:t>Il documento sarà pubblicato oltre che in questa versione cartacea, in una versione </a:t>
            </a:r>
            <a:r>
              <a:rPr lang="it-IT" altLang="it-IT" sz="1800" b="1">
                <a:solidFill>
                  <a:srgbClr val="C00000"/>
                </a:solidFill>
                <a:latin typeface="Calibri" panose="020F0502020204030204" pitchFamily="34" charset="0"/>
              </a:rPr>
              <a:t>pocket, in versione elettronica per il web e per i palmari</a:t>
            </a:r>
            <a:r>
              <a:rPr lang="it-IT" altLang="it-IT" sz="1800">
                <a:latin typeface="Calibri" panose="020F0502020204030204" pitchFamily="34" charset="0"/>
              </a:rPr>
              <a:t>.</a:t>
            </a:r>
          </a:p>
          <a:p>
            <a:pPr algn="just" eaLnBrk="1" hangingPunct="1">
              <a:spcBef>
                <a:spcPct val="0"/>
              </a:spcBef>
              <a:buSzTx/>
              <a:buFontTx/>
              <a:buNone/>
            </a:pPr>
            <a:r>
              <a:rPr lang="it-IT" altLang="it-IT" sz="1800">
                <a:latin typeface="Calibri" panose="020F0502020204030204" pitchFamily="34" charset="0"/>
              </a:rPr>
              <a:t>Nel corso del 2007 sono previste </a:t>
            </a:r>
            <a:r>
              <a:rPr lang="it-IT" altLang="it-IT" sz="1800" b="1">
                <a:solidFill>
                  <a:srgbClr val="C00000"/>
                </a:solidFill>
                <a:latin typeface="Calibri" panose="020F0502020204030204" pitchFamily="34" charset="0"/>
              </a:rPr>
              <a:t>iniziative a livello regionale </a:t>
            </a:r>
            <a:r>
              <a:rPr lang="it-IT" altLang="it-IT" sz="1800">
                <a:latin typeface="Calibri" panose="020F0502020204030204" pitchFamily="34" charset="0"/>
              </a:rPr>
              <a:t>per disseminazione, condivisione, attuazione sistematica degli </a:t>
            </a:r>
            <a:r>
              <a:rPr lang="it-IT" altLang="it-IT" sz="1800" i="1">
                <a:latin typeface="Calibri" panose="020F0502020204030204" pitchFamily="34" charset="0"/>
              </a:rPr>
              <a:t>Standard di cura, </a:t>
            </a:r>
            <a:r>
              <a:rPr lang="it-IT" altLang="it-IT" sz="1800">
                <a:latin typeface="Calibri" panose="020F0502020204030204" pitchFamily="34" charset="0"/>
              </a:rPr>
              <a:t>inserite nell’ambito e nei fini delle iniziative ministeriali per l’organizzazione della cura del diabete e per la gestione integrata con la medicina generale</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0765" y="2596016"/>
            <a:ext cx="7429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0765" y="1417638"/>
            <a:ext cx="6969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4"/>
          <p:cNvSpPr>
            <a:spLocks noChangeArrowheads="1"/>
          </p:cNvSpPr>
          <p:nvPr/>
        </p:nvSpPr>
        <p:spPr bwMode="auto">
          <a:xfrm>
            <a:off x="540720" y="3799241"/>
            <a:ext cx="70723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a:spcBef>
                <a:spcPct val="0"/>
              </a:spcBef>
              <a:buSzTx/>
              <a:buNone/>
            </a:pPr>
            <a:r>
              <a:rPr lang="it-IT" altLang="it-IT" sz="1600" b="1" i="1" dirty="0">
                <a:latin typeface="Calibri" panose="020F0502020204030204" pitchFamily="34" charset="0"/>
              </a:rPr>
              <a:t>Gli Standard italiani sono pubblicati anche quest’anno su un sito interattivo online creato ad hoc che funge anche da strumento di studio personale informatizzato, in cui tutti potranno evidenziare il testo di interesse, inserire in un apposito box le proprie note, aggiungere bookmark, salvare e stampare quelle parti o capitoli di particolare interesse per la propria attività</a:t>
            </a:r>
          </a:p>
        </p:txBody>
      </p:sp>
      <p:sp>
        <p:nvSpPr>
          <p:cNvPr id="13" name="Rettangolo 12"/>
          <p:cNvSpPr/>
          <p:nvPr/>
        </p:nvSpPr>
        <p:spPr>
          <a:xfrm>
            <a:off x="2483556" y="5122680"/>
            <a:ext cx="7394399" cy="369332"/>
          </a:xfrm>
          <a:prstGeom prst="rect">
            <a:avLst/>
          </a:prstGeom>
        </p:spPr>
        <p:txBody>
          <a:bodyPr wrap="square">
            <a:spAutoFit/>
          </a:bodyPr>
          <a:lstStyle/>
          <a:p>
            <a:pPr>
              <a:spcBef>
                <a:spcPct val="0"/>
              </a:spcBef>
            </a:pPr>
            <a:r>
              <a:rPr lang="it-IT" altLang="it-IT" b="1" i="1" dirty="0">
                <a:solidFill>
                  <a:srgbClr val="00B0F0"/>
                </a:solidFill>
                <a:latin typeface="Calibri" panose="020F0502020204030204" pitchFamily="34" charset="0"/>
              </a:rPr>
              <a:t>Standard italiani per  la cura del diabete mellito AMD  SID 2016</a:t>
            </a:r>
          </a:p>
        </p:txBody>
      </p:sp>
      <p:sp>
        <p:nvSpPr>
          <p:cNvPr id="14" name="Rettangolo 13"/>
          <p:cNvSpPr>
            <a:spLocks noChangeArrowheads="1"/>
          </p:cNvSpPr>
          <p:nvPr/>
        </p:nvSpPr>
        <p:spPr bwMode="auto">
          <a:xfrm>
            <a:off x="457200" y="3799242"/>
            <a:ext cx="8302978" cy="1637316"/>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SzTx/>
              <a:buFontTx/>
              <a:buNone/>
            </a:pPr>
            <a:endParaRPr lang="it-IT" altLang="it-IT" sz="1800" dirty="0">
              <a:latin typeface="Calibri" panose="020F0502020204030204" pitchFamily="34" charset="0"/>
            </a:endParaRPr>
          </a:p>
        </p:txBody>
      </p:sp>
    </p:spTree>
    <p:extLst>
      <p:ext uri="{BB962C8B-B14F-4D97-AF65-F5344CB8AC3E}">
        <p14:creationId xmlns:p14="http://schemas.microsoft.com/office/powerpoint/2010/main" val="435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rtlCol="0">
            <a:normAutofit fontScale="8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it-IT">
                <a:solidFill>
                  <a:schemeClr val="tx2">
                    <a:lumMod val="75000"/>
                  </a:schemeClr>
                </a:solidFill>
              </a:rPr>
              <a:t>21.</a:t>
            </a:r>
            <a:r>
              <a:rPr lang="en-US">
                <a:solidFill>
                  <a:schemeClr val="tx2">
                    <a:lumMod val="75000"/>
                  </a:schemeClr>
                </a:solidFill>
              </a:rPr>
              <a:t> The guideline presents monitoring and/ or auditing criteria. 	</a:t>
            </a:r>
            <a:br>
              <a:rPr lang="en-US">
                <a:solidFill>
                  <a:schemeClr val="tx2">
                    <a:lumMod val="75000"/>
                  </a:schemeClr>
                </a:solidFill>
              </a:rPr>
            </a:br>
            <a:endParaRPr lang="it-IT" dirty="0">
              <a:solidFill>
                <a:schemeClr val="tx2">
                  <a:lumMod val="75000"/>
                </a:schemeClr>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50" y="549275"/>
            <a:ext cx="7413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4"/>
          <p:cNvSpPr>
            <a:spLocks noChangeArrowheads="1"/>
          </p:cNvSpPr>
          <p:nvPr/>
        </p:nvSpPr>
        <p:spPr bwMode="auto">
          <a:xfrm>
            <a:off x="1116013" y="5949950"/>
            <a:ext cx="7072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v"/>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r>
              <a:rPr lang="it-IT" altLang="it-IT" sz="1600" b="1" i="1" dirty="0">
                <a:solidFill>
                  <a:srgbClr val="00B0F0"/>
                </a:solidFill>
                <a:latin typeface="Calibri" panose="020F0502020204030204" pitchFamily="34" charset="0"/>
              </a:rPr>
              <a:t>Standard italiani per  la cura del diabete mellito AMD  SID 2016</a:t>
            </a:r>
          </a:p>
        </p:txBody>
      </p:sp>
      <p:sp>
        <p:nvSpPr>
          <p:cNvPr id="9" name="Rettangolo 8"/>
          <p:cNvSpPr/>
          <p:nvPr/>
        </p:nvSpPr>
        <p:spPr>
          <a:xfrm>
            <a:off x="2092325" y="1016794"/>
            <a:ext cx="6096000" cy="4031873"/>
          </a:xfrm>
          <a:prstGeom prst="rect">
            <a:avLst/>
          </a:prstGeom>
        </p:spPr>
        <p:txBody>
          <a:bodyPr>
            <a:spAutoFit/>
          </a:bodyPr>
          <a:lstStyle/>
          <a:p>
            <a:endParaRPr lang="it-IT" dirty="0"/>
          </a:p>
          <a:p>
            <a:r>
              <a:rPr lang="it-IT" sz="1400" dirty="0">
                <a:solidFill>
                  <a:srgbClr val="FF0000"/>
                </a:solidFill>
              </a:rPr>
              <a:t>Gli indicatori di qualità </a:t>
            </a:r>
          </a:p>
          <a:p>
            <a:r>
              <a:rPr lang="it-IT" sz="1400" b="1" dirty="0"/>
              <a:t>Gli indicatori (8-16) sono delle variabili che aiutano a descrivere i complessi fenomeni dell’assistenza sanitaria e che permettono di prendere le decisioni necessarie al suo miglioramento continuo. Di norma gli indicatori sono categorizzati in varie tipologie, secondo il tipo di informazione che consentono di rilevare: </a:t>
            </a:r>
          </a:p>
          <a:p>
            <a:pPr marL="342900" indent="-342900">
              <a:buAutoNum type="arabicPeriod"/>
            </a:pPr>
            <a:r>
              <a:rPr lang="it-IT" sz="1400" b="1" dirty="0"/>
              <a:t>indicatori di struttura: includono le caratteristiche strutturali e organizzative dei centri e le caratteristiche dei medici; </a:t>
            </a:r>
          </a:p>
          <a:p>
            <a:pPr marL="342900" indent="-342900">
              <a:buAutoNum type="arabicPeriod"/>
            </a:pPr>
            <a:r>
              <a:rPr lang="it-IT" sz="1400" b="1" dirty="0"/>
              <a:t>2. indicatori di processo: includono le procedure diagnostiche, preventive, terapeutiche e riabilitative messe in atto; </a:t>
            </a:r>
          </a:p>
          <a:p>
            <a:pPr marL="342900" indent="-342900">
              <a:buAutoNum type="arabicPeriod"/>
            </a:pPr>
            <a:r>
              <a:rPr lang="it-IT" sz="1400" b="1" dirty="0"/>
              <a:t>3. indicatori di esito o </a:t>
            </a:r>
            <a:r>
              <a:rPr lang="it-IT" sz="1400" b="1" dirty="0" err="1"/>
              <a:t>outcome</a:t>
            </a:r>
            <a:r>
              <a:rPr lang="it-IT" sz="1400" b="1" dirty="0"/>
              <a:t>: includono parametri che permettono di valutare i cambiamenti, favorevoli o avversi, nello stato di salute reale o potenziale di una persona, gruppo comunità, che possono essere attribuiti all’assistenza ricevuta. Le misure di </a:t>
            </a:r>
            <a:r>
              <a:rPr lang="it-IT" sz="1400" b="1" dirty="0" err="1"/>
              <a:t>outcome</a:t>
            </a:r>
            <a:r>
              <a:rPr lang="it-IT" sz="1400" b="1" dirty="0"/>
              <a:t> possono a loro volta essere distinte in misure intermedie (ad es., controllo metabolico, valori pressori, valori di colesterolo) e misure finali (eventi cardiovascolari maggiori, mortalità, ecc.</a:t>
            </a:r>
          </a:p>
        </p:txBody>
      </p:sp>
    </p:spTree>
    <p:extLst>
      <p:ext uri="{BB962C8B-B14F-4D97-AF65-F5344CB8AC3E}">
        <p14:creationId xmlns:p14="http://schemas.microsoft.com/office/powerpoint/2010/main" val="1724231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3421452" y="0"/>
            <a:ext cx="5496332" cy="1362075"/>
          </a:xfrm>
          <a:prstGeom prst="rect">
            <a:avLst/>
          </a:prstGeom>
          <a:solidFill>
            <a:srgbClr val="FFC000"/>
          </a:solidFill>
        </p:spPr>
        <p:txBody>
          <a:bodyPr rtlCol="0">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it-IT" dirty="0"/>
              <a:t>Indipendenza editoriale: </a:t>
            </a:r>
            <a:br>
              <a:rPr lang="it-IT" dirty="0"/>
            </a:br>
            <a:r>
              <a:rPr lang="it-IT" dirty="0"/>
              <a:t>da 11% a 79%</a:t>
            </a:r>
          </a:p>
        </p:txBody>
      </p:sp>
      <p:sp>
        <p:nvSpPr>
          <p:cNvPr id="3" name="Titolo 1"/>
          <p:cNvSpPr txBox="1">
            <a:spLocks/>
          </p:cNvSpPr>
          <p:nvPr/>
        </p:nvSpPr>
        <p:spPr>
          <a:xfrm>
            <a:off x="2573867" y="1362075"/>
            <a:ext cx="8229600" cy="114300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altLang="it-IT" sz="3200" dirty="0"/>
            </a:br>
            <a:r>
              <a:rPr lang="en-US" altLang="it-IT" sz="2800" dirty="0"/>
              <a:t>22.The views of the funding body have not influenced the content of the guideline. </a:t>
            </a:r>
            <a:r>
              <a:rPr lang="en-US" altLang="it-IT" sz="3200" dirty="0"/>
              <a:t>	</a:t>
            </a:r>
            <a:br>
              <a:rPr lang="en-US" altLang="it-IT" sz="3200" dirty="0"/>
            </a:br>
            <a:endParaRPr lang="it-IT" altLang="it-IT" sz="3200" dirty="0"/>
          </a:p>
        </p:txBody>
      </p:sp>
      <p:sp>
        <p:nvSpPr>
          <p:cNvPr id="6" name="Segnaposto numero diapositiva 4"/>
          <p:cNvSpPr>
            <a:spLocks noGrp="1"/>
          </p:cNvSpPr>
          <p:nvPr>
            <p:ph type="sldNum" sz="quarter" idx="12"/>
          </p:nvPr>
        </p:nvSpPr>
        <p:spPr>
          <a:xfrm>
            <a:off x="6553200" y="6356350"/>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CF92B4E-0207-4CB7-8CAE-38071FAFDCD7}" type="slidenum">
              <a:rPr lang="it-IT" altLang="it-IT">
                <a:solidFill>
                  <a:srgbClr val="898989"/>
                </a:solidFill>
              </a:rPr>
              <a:pPr/>
              <a:t>49</a:t>
            </a:fld>
            <a:endParaRPr lang="it-IT" altLang="it-IT">
              <a:solidFill>
                <a:srgbClr val="898989"/>
              </a:solidFill>
            </a:endParaRPr>
          </a:p>
        </p:txBody>
      </p:sp>
      <p:sp>
        <p:nvSpPr>
          <p:cNvPr id="10" name="Titolo 1"/>
          <p:cNvSpPr txBox="1">
            <a:spLocks/>
          </p:cNvSpPr>
          <p:nvPr/>
        </p:nvSpPr>
        <p:spPr>
          <a:xfrm>
            <a:off x="2847269" y="3218127"/>
            <a:ext cx="8642350" cy="1143000"/>
          </a:xfrm>
          <a:prstGeom prst="rect">
            <a:avLst/>
          </a:prstGeom>
        </p:spPr>
        <p:txBody>
          <a:bodyPr rtlCol="0">
            <a:normAutofit fontScale="90000" lnSpcReduction="1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it-IT" sz="3100" dirty="0">
                <a:solidFill>
                  <a:schemeClr val="tx2">
                    <a:lumMod val="75000"/>
                  </a:schemeClr>
                </a:solidFill>
              </a:rPr>
              <a:t>23.</a:t>
            </a:r>
            <a:r>
              <a:rPr lang="en-US" sz="3100" dirty="0">
                <a:solidFill>
                  <a:schemeClr val="tx2">
                    <a:lumMod val="75000"/>
                  </a:schemeClr>
                </a:solidFill>
              </a:rPr>
              <a:t> Competing interests of guideline development group members have been recorded and addressed?</a:t>
            </a:r>
            <a:endParaRPr lang="it-IT" sz="3100" dirty="0">
              <a:solidFill>
                <a:schemeClr val="tx2">
                  <a:lumMod val="75000"/>
                </a:schemeClr>
              </a:solidFill>
            </a:endParaRPr>
          </a:p>
        </p:txBody>
      </p:sp>
      <p:sp>
        <p:nvSpPr>
          <p:cNvPr id="13" name="Segnaposto numero diapositiva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Calibri" panose="020F0502020204030204" pitchFamily="34" charset="0"/>
                <a:ea typeface="+mn-ea"/>
                <a:cs typeface="+mn-cs"/>
              </a:defRPr>
            </a:lvl1pPr>
            <a:lvl2pPr marL="742950" indent="-285750" algn="l" defTabSz="457200" rtl="0" eaLnBrk="1" latinLnBrk="0" hangingPunct="1">
              <a:defRPr sz="1800" kern="1200">
                <a:solidFill>
                  <a:schemeClr val="tx1"/>
                </a:solidFill>
                <a:latin typeface="Calibri" panose="020F0502020204030204" pitchFamily="34" charset="0"/>
                <a:ea typeface="+mn-ea"/>
                <a:cs typeface="+mn-cs"/>
              </a:defRPr>
            </a:lvl2pPr>
            <a:lvl3pPr marL="1143000" indent="-228600" algn="l" defTabSz="457200" rtl="0" eaLnBrk="1" latinLnBrk="0" hangingPunct="1">
              <a:defRPr sz="1800" kern="1200">
                <a:solidFill>
                  <a:schemeClr val="tx1"/>
                </a:solidFill>
                <a:latin typeface="Calibri" panose="020F0502020204030204" pitchFamily="34" charset="0"/>
                <a:ea typeface="+mn-ea"/>
                <a:cs typeface="+mn-cs"/>
              </a:defRPr>
            </a:lvl3pPr>
            <a:lvl4pPr marL="1600200" indent="-228600" algn="l" defTabSz="457200" rtl="0" eaLnBrk="1" latinLnBrk="0" hangingPunct="1">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9pPr>
          </a:lstStyle>
          <a:p>
            <a:fld id="{9F0C865A-179F-403B-AD1D-880B20DD0C97}" type="slidenum">
              <a:rPr lang="it-IT" altLang="it-IT" smtClean="0">
                <a:solidFill>
                  <a:srgbClr val="898989"/>
                </a:solidFill>
              </a:rPr>
              <a:pPr/>
              <a:t>49</a:t>
            </a:fld>
            <a:endParaRPr lang="it-IT" altLang="it-IT">
              <a:solidFill>
                <a:srgbClr val="898989"/>
              </a:solidFill>
            </a:endParaRPr>
          </a:p>
        </p:txBody>
      </p:sp>
    </p:spTree>
    <p:extLst>
      <p:ext uri="{BB962C8B-B14F-4D97-AF65-F5344CB8AC3E}">
        <p14:creationId xmlns:p14="http://schemas.microsoft.com/office/powerpoint/2010/main" val="408362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688" y="0"/>
            <a:ext cx="1357312"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p:cNvSpPr txBox="1">
            <a:spLocks/>
          </p:cNvSpPr>
          <p:nvPr/>
        </p:nvSpPr>
        <p:spPr>
          <a:xfrm>
            <a:off x="457200" y="274638"/>
            <a:ext cx="8686800" cy="114300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it-IT" altLang="it-IT"/>
              <a:t>Gli obiettivi degli Standard di cura italiani</a:t>
            </a:r>
          </a:p>
        </p:txBody>
      </p:sp>
      <p:sp>
        <p:nvSpPr>
          <p:cNvPr id="6" name="Segnaposto contenuto 2"/>
          <p:cNvSpPr txBox="1">
            <a:spLocks/>
          </p:cNvSpPr>
          <p:nvPr/>
        </p:nvSpPr>
        <p:spPr>
          <a:xfrm>
            <a:off x="457200" y="1600200"/>
            <a:ext cx="8229600" cy="4525963"/>
          </a:xfrm>
          <a:prstGeom prst="rect">
            <a:avLst/>
          </a:prstGeom>
        </p:spPr>
        <p:txBody>
          <a:bodyPr rtlCol="0">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defRPr/>
            </a:pPr>
            <a:r>
              <a:rPr lang="it-IT"/>
              <a:t>Gli Standard di cura italiani per il diabete sono stati redatti con l’intento di fornire ai clinici, ai pazienti, ai ricercatori e a quanti sono coinvolti nella cura del diabete:</a:t>
            </a:r>
          </a:p>
          <a:p>
            <a:pPr lvl="1">
              <a:defRPr/>
            </a:pPr>
            <a:r>
              <a:rPr lang="it-IT">
                <a:solidFill>
                  <a:srgbClr val="C00000"/>
                </a:solidFill>
              </a:rPr>
              <a:t>raccomandazioni</a:t>
            </a:r>
            <a:r>
              <a:rPr lang="it-IT">
                <a:solidFill>
                  <a:srgbClr val="FF0000"/>
                </a:solidFill>
              </a:rPr>
              <a:t> </a:t>
            </a:r>
            <a:r>
              <a:rPr lang="it-IT"/>
              <a:t>per la diagnosi e il trattamento del diabete e delle sue complicanze e obiettivi di trattamento </a:t>
            </a:r>
            <a:r>
              <a:rPr lang="it-IT">
                <a:solidFill>
                  <a:srgbClr val="C00000"/>
                </a:solidFill>
              </a:rPr>
              <a:t>suffragati dal grado di evidenza </a:t>
            </a:r>
          </a:p>
          <a:p>
            <a:pPr lvl="1">
              <a:defRPr/>
            </a:pPr>
            <a:r>
              <a:rPr lang="it-IT">
                <a:solidFill>
                  <a:srgbClr val="C00000"/>
                </a:solidFill>
              </a:rPr>
              <a:t>strumenti di valutazione </a:t>
            </a:r>
            <a:r>
              <a:rPr lang="it-IT"/>
              <a:t>della qualità della cura, </a:t>
            </a:r>
            <a:r>
              <a:rPr lang="it-IT">
                <a:solidFill>
                  <a:srgbClr val="C00000"/>
                </a:solidFill>
              </a:rPr>
              <a:t>adattati alla realtà italiana</a:t>
            </a:r>
          </a:p>
          <a:p>
            <a:pPr lvl="1">
              <a:buFont typeface="Wingdings" panose="05000000000000000000" pitchFamily="2" charset="2"/>
              <a:buNone/>
              <a:defRPr/>
            </a:pPr>
            <a:endParaRPr lang="it-IT"/>
          </a:p>
          <a:p>
            <a:pPr>
              <a:defRPr/>
            </a:pPr>
            <a:r>
              <a:rPr lang="it-IT"/>
              <a:t>Costituiscono il modello di </a:t>
            </a:r>
            <a:r>
              <a:rPr lang="it-IT">
                <a:solidFill>
                  <a:srgbClr val="C00000"/>
                </a:solidFill>
              </a:rPr>
              <a:t>riferimento scientifico </a:t>
            </a:r>
            <a:r>
              <a:rPr lang="it-IT"/>
              <a:t>per la cura del diabete, sia per gli </a:t>
            </a:r>
            <a:r>
              <a:rPr lang="it-IT">
                <a:solidFill>
                  <a:srgbClr val="C00000"/>
                </a:solidFill>
              </a:rPr>
              <a:t>obiettivi sia per i processi</a:t>
            </a:r>
            <a:r>
              <a:rPr lang="it-IT"/>
              <a:t>.</a:t>
            </a:r>
          </a:p>
          <a:p>
            <a:pPr>
              <a:buFont typeface="Wingdings" panose="05000000000000000000" pitchFamily="2" charset="2"/>
              <a:buNone/>
              <a:defRPr/>
            </a:pPr>
            <a:endParaRPr lang="it-IT"/>
          </a:p>
          <a:p>
            <a:pPr>
              <a:defRPr/>
            </a:pPr>
            <a:r>
              <a:rPr lang="it-IT">
                <a:solidFill>
                  <a:srgbClr val="C00000"/>
                </a:solidFill>
              </a:rPr>
              <a:t>Si pongono come riferimento scientifico per:</a:t>
            </a:r>
          </a:p>
          <a:p>
            <a:pPr lvl="1">
              <a:defRPr/>
            </a:pPr>
            <a:r>
              <a:rPr lang="it-IT">
                <a:solidFill>
                  <a:srgbClr val="C00000"/>
                </a:solidFill>
              </a:rPr>
              <a:t> la gestione integrata</a:t>
            </a:r>
          </a:p>
          <a:p>
            <a:pPr lvl="1">
              <a:defRPr/>
            </a:pPr>
            <a:r>
              <a:rPr lang="it-IT">
                <a:solidFill>
                  <a:srgbClr val="C00000"/>
                </a:solidFill>
              </a:rPr>
              <a:t> il disease management</a:t>
            </a:r>
          </a:p>
          <a:p>
            <a:pPr lvl="1">
              <a:defRPr/>
            </a:pPr>
            <a:r>
              <a:rPr lang="it-IT">
                <a:solidFill>
                  <a:srgbClr val="C00000"/>
                </a:solidFill>
              </a:rPr>
              <a:t> l’accreditamento professionale, la necessità quotidiana negli ambiti aziendali di creare percorsi diagnostico terapeutici efficaci ed efficienti</a:t>
            </a:r>
            <a:endParaRPr lang="it-IT" dirty="0">
              <a:solidFill>
                <a:srgbClr val="C00000"/>
              </a:solidFill>
            </a:endParaRPr>
          </a:p>
        </p:txBody>
      </p:sp>
      <p:sp>
        <p:nvSpPr>
          <p:cNvPr id="7" name="Segnaposto numero diapositiva 4"/>
          <p:cNvSpPr>
            <a:spLocks noGrp="1"/>
          </p:cNvSpPr>
          <p:nvPr>
            <p:ph type="sldNum" sz="quarter" idx="12"/>
          </p:nvPr>
        </p:nvSpPr>
        <p:spPr>
          <a:xfrm>
            <a:off x="8686800" y="6416675"/>
            <a:ext cx="457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0B0046E-B18D-43B0-A22C-5FEB6724851E}" type="slidenum">
              <a:rPr lang="it-IT" altLang="it-IT">
                <a:solidFill>
                  <a:srgbClr val="898989"/>
                </a:solidFill>
              </a:rPr>
              <a:pPr/>
              <a:t>5</a:t>
            </a:fld>
            <a:endParaRPr lang="it-IT" altLang="it-IT">
              <a:solidFill>
                <a:srgbClr val="898989"/>
              </a:solidFill>
            </a:endParaRPr>
          </a:p>
        </p:txBody>
      </p:sp>
      <p:sp>
        <p:nvSpPr>
          <p:cNvPr id="8" name="CasellaDiTesto 7"/>
          <p:cNvSpPr txBox="1">
            <a:spLocks noChangeArrowheads="1"/>
          </p:cNvSpPr>
          <p:nvPr/>
        </p:nvSpPr>
        <p:spPr bwMode="auto">
          <a:xfrm>
            <a:off x="3172489" y="6248400"/>
            <a:ext cx="7818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600" b="1" i="1" dirty="0">
                <a:solidFill>
                  <a:srgbClr val="00B0F0"/>
                </a:solidFill>
                <a:latin typeface="Arial" panose="020B0604020202020204" pitchFamily="34" charset="0"/>
              </a:rPr>
              <a:t>Standard italiani per  la cura del diabete mellito, Diabete  Italia, AMD, SID, 2007 </a:t>
            </a:r>
          </a:p>
        </p:txBody>
      </p:sp>
    </p:spTree>
    <p:extLst>
      <p:ext uri="{BB962C8B-B14F-4D97-AF65-F5344CB8AC3E}">
        <p14:creationId xmlns:p14="http://schemas.microsoft.com/office/powerpoint/2010/main" val="108338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4" dur="5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6">
                                            <p:txEl>
                                              <p:pRg st="0" end="0"/>
                                            </p:txEl>
                                          </p:spTgt>
                                        </p:tgtEl>
                                      </p:cBhvr>
                                    </p:animEffect>
                                  </p:childTnLst>
                                </p:cTn>
                              </p:par>
                            </p:childTnLst>
                          </p:cTn>
                        </p:par>
                        <p:par>
                          <p:cTn id="16" fill="hold">
                            <p:stCondLst>
                              <p:cond delay="1500"/>
                            </p:stCondLst>
                            <p:childTnLst>
                              <p:par>
                                <p:cTn id="17" presetID="55" presetClass="entr" presetSubtype="0"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1" dur="500"/>
                                        <p:tgtEl>
                                          <p:spTgt spid="6">
                                            <p:txEl>
                                              <p:pRg st="1" end="1"/>
                                            </p:txEl>
                                          </p:spTgt>
                                        </p:tgtEl>
                                      </p:cBhvr>
                                    </p:animEffect>
                                  </p:childTnLst>
                                </p:cTn>
                              </p:par>
                            </p:childTnLst>
                          </p:cTn>
                        </p:par>
                        <p:par>
                          <p:cTn id="22" fill="hold">
                            <p:stCondLst>
                              <p:cond delay="2000"/>
                            </p:stCondLst>
                            <p:childTnLst>
                              <p:par>
                                <p:cTn id="23" presetID="55"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p:cTn id="32" dur="5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33" dur="5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4" dur="500"/>
                                        <p:tgtEl>
                                          <p:spTgt spid="6">
                                            <p:txEl>
                                              <p:pRg st="4" end="4"/>
                                            </p:txEl>
                                          </p:spTgt>
                                        </p:tgtEl>
                                      </p:cBhvr>
                                    </p:animEffect>
                                  </p:childTnLst>
                                </p:cTn>
                              </p:par>
                            </p:childTnLst>
                          </p:cTn>
                        </p:par>
                        <p:par>
                          <p:cTn id="35" fill="hold">
                            <p:stCondLst>
                              <p:cond delay="500"/>
                            </p:stCondLst>
                            <p:childTnLst>
                              <p:par>
                                <p:cTn id="36" presetID="55" presetClass="entr" presetSubtype="0" fill="hold" nodeType="after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 calcmode="lin" valueType="num">
                                      <p:cBhvr>
                                        <p:cTn id="38" dur="500" fill="hold"/>
                                        <p:tgtEl>
                                          <p:spTgt spid="6">
                                            <p:txEl>
                                              <p:pRg st="6" end="6"/>
                                            </p:txEl>
                                          </p:spTgt>
                                        </p:tgtEl>
                                        <p:attrNameLst>
                                          <p:attrName>ppt_w</p:attrName>
                                        </p:attrNameLst>
                                      </p:cBhvr>
                                      <p:tavLst>
                                        <p:tav tm="0">
                                          <p:val>
                                            <p:strVal val="#ppt_w*0.70"/>
                                          </p:val>
                                        </p:tav>
                                        <p:tav tm="100000">
                                          <p:val>
                                            <p:strVal val="#ppt_w"/>
                                          </p:val>
                                        </p:tav>
                                      </p:tavLst>
                                    </p:anim>
                                    <p:anim calcmode="lin" valueType="num">
                                      <p:cBhvr>
                                        <p:cTn id="39" dur="5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40" dur="500"/>
                                        <p:tgtEl>
                                          <p:spTgt spid="6">
                                            <p:txEl>
                                              <p:pRg st="6" end="6"/>
                                            </p:txEl>
                                          </p:spTgt>
                                        </p:tgtEl>
                                      </p:cBhvr>
                                    </p:animEffect>
                                  </p:childTnLst>
                                </p:cTn>
                              </p:par>
                            </p:childTnLst>
                          </p:cTn>
                        </p:par>
                        <p:par>
                          <p:cTn id="41" fill="hold">
                            <p:stCondLst>
                              <p:cond delay="1000"/>
                            </p:stCondLst>
                            <p:childTnLst>
                              <p:par>
                                <p:cTn id="42" presetID="55" presetClass="entr" presetSubtype="0" fill="hold" nodeType="after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 calcmode="lin" valueType="num">
                                      <p:cBhvr>
                                        <p:cTn id="44" dur="500" fill="hold"/>
                                        <p:tgtEl>
                                          <p:spTgt spid="6">
                                            <p:txEl>
                                              <p:pRg st="7" end="7"/>
                                            </p:txEl>
                                          </p:spTgt>
                                        </p:tgtEl>
                                        <p:attrNameLst>
                                          <p:attrName>ppt_w</p:attrName>
                                        </p:attrNameLst>
                                      </p:cBhvr>
                                      <p:tavLst>
                                        <p:tav tm="0">
                                          <p:val>
                                            <p:strVal val="#ppt_w*0.70"/>
                                          </p:val>
                                        </p:tav>
                                        <p:tav tm="100000">
                                          <p:val>
                                            <p:strVal val="#ppt_w"/>
                                          </p:val>
                                        </p:tav>
                                      </p:tavLst>
                                    </p:anim>
                                    <p:anim calcmode="lin" valueType="num">
                                      <p:cBhvr>
                                        <p:cTn id="45" dur="5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46" dur="500"/>
                                        <p:tgtEl>
                                          <p:spTgt spid="6">
                                            <p:txEl>
                                              <p:pRg st="7" end="7"/>
                                            </p:txEl>
                                          </p:spTgt>
                                        </p:tgtEl>
                                      </p:cBhvr>
                                    </p:animEffect>
                                  </p:childTnLst>
                                </p:cTn>
                              </p:par>
                            </p:childTnLst>
                          </p:cTn>
                        </p:par>
                        <p:par>
                          <p:cTn id="47" fill="hold">
                            <p:stCondLst>
                              <p:cond delay="1500"/>
                            </p:stCondLst>
                            <p:childTnLst>
                              <p:par>
                                <p:cTn id="48" presetID="55" presetClass="entr" presetSubtype="0" fill="hold" nodeType="afterEffect">
                                  <p:stCondLst>
                                    <p:cond delay="0"/>
                                  </p:stCondLst>
                                  <p:childTnLst>
                                    <p:set>
                                      <p:cBhvr>
                                        <p:cTn id="49" dur="1" fill="hold">
                                          <p:stCondLst>
                                            <p:cond delay="0"/>
                                          </p:stCondLst>
                                        </p:cTn>
                                        <p:tgtEl>
                                          <p:spTgt spid="6">
                                            <p:txEl>
                                              <p:pRg st="8" end="8"/>
                                            </p:txEl>
                                          </p:spTgt>
                                        </p:tgtEl>
                                        <p:attrNameLst>
                                          <p:attrName>style.visibility</p:attrName>
                                        </p:attrNameLst>
                                      </p:cBhvr>
                                      <p:to>
                                        <p:strVal val="visible"/>
                                      </p:to>
                                    </p:set>
                                    <p:anim calcmode="lin" valueType="num">
                                      <p:cBhvr>
                                        <p:cTn id="50" dur="500" fill="hold"/>
                                        <p:tgtEl>
                                          <p:spTgt spid="6">
                                            <p:txEl>
                                              <p:pRg st="8" end="8"/>
                                            </p:txEl>
                                          </p:spTgt>
                                        </p:tgtEl>
                                        <p:attrNameLst>
                                          <p:attrName>ppt_w</p:attrName>
                                        </p:attrNameLst>
                                      </p:cBhvr>
                                      <p:tavLst>
                                        <p:tav tm="0">
                                          <p:val>
                                            <p:strVal val="#ppt_w*0.70"/>
                                          </p:val>
                                        </p:tav>
                                        <p:tav tm="100000">
                                          <p:val>
                                            <p:strVal val="#ppt_w"/>
                                          </p:val>
                                        </p:tav>
                                      </p:tavLst>
                                    </p:anim>
                                    <p:anim calcmode="lin" valueType="num">
                                      <p:cBhvr>
                                        <p:cTn id="51" dur="500" fill="hold"/>
                                        <p:tgtEl>
                                          <p:spTgt spid="6">
                                            <p:txEl>
                                              <p:pRg st="8" end="8"/>
                                            </p:txEl>
                                          </p:spTgt>
                                        </p:tgtEl>
                                        <p:attrNameLst>
                                          <p:attrName>ppt_h</p:attrName>
                                        </p:attrNameLst>
                                      </p:cBhvr>
                                      <p:tavLst>
                                        <p:tav tm="0">
                                          <p:val>
                                            <p:strVal val="#ppt_h"/>
                                          </p:val>
                                        </p:tav>
                                        <p:tav tm="100000">
                                          <p:val>
                                            <p:strVal val="#ppt_h"/>
                                          </p:val>
                                        </p:tav>
                                      </p:tavLst>
                                    </p:anim>
                                    <p:animEffect transition="in" filter="fade">
                                      <p:cBhvr>
                                        <p:cTn id="52" dur="500"/>
                                        <p:tgtEl>
                                          <p:spTgt spid="6">
                                            <p:txEl>
                                              <p:pRg st="8" end="8"/>
                                            </p:txEl>
                                          </p:spTgt>
                                        </p:tgtEl>
                                      </p:cBhvr>
                                    </p:animEffect>
                                  </p:childTnLst>
                                </p:cTn>
                              </p:par>
                            </p:childTnLst>
                          </p:cTn>
                        </p:par>
                        <p:par>
                          <p:cTn id="53" fill="hold">
                            <p:stCondLst>
                              <p:cond delay="2000"/>
                            </p:stCondLst>
                            <p:childTnLst>
                              <p:par>
                                <p:cTn id="54" presetID="55" presetClass="entr" presetSubtype="0" fill="hold" nodeType="after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 calcmode="lin" valueType="num">
                                      <p:cBhvr>
                                        <p:cTn id="56" dur="500" fill="hold"/>
                                        <p:tgtEl>
                                          <p:spTgt spid="6">
                                            <p:txEl>
                                              <p:pRg st="9" end="9"/>
                                            </p:txEl>
                                          </p:spTgt>
                                        </p:tgtEl>
                                        <p:attrNameLst>
                                          <p:attrName>ppt_w</p:attrName>
                                        </p:attrNameLst>
                                      </p:cBhvr>
                                      <p:tavLst>
                                        <p:tav tm="0">
                                          <p:val>
                                            <p:strVal val="#ppt_w*0.70"/>
                                          </p:val>
                                        </p:tav>
                                        <p:tav tm="100000">
                                          <p:val>
                                            <p:strVal val="#ppt_w"/>
                                          </p:val>
                                        </p:tav>
                                      </p:tavLst>
                                    </p:anim>
                                    <p:anim calcmode="lin" valueType="num">
                                      <p:cBhvr>
                                        <p:cTn id="57" dur="500" fill="hold"/>
                                        <p:tgtEl>
                                          <p:spTgt spid="6">
                                            <p:txEl>
                                              <p:pRg st="9" end="9"/>
                                            </p:txEl>
                                          </p:spTgt>
                                        </p:tgtEl>
                                        <p:attrNameLst>
                                          <p:attrName>ppt_h</p:attrName>
                                        </p:attrNameLst>
                                      </p:cBhvr>
                                      <p:tavLst>
                                        <p:tav tm="0">
                                          <p:val>
                                            <p:strVal val="#ppt_h"/>
                                          </p:val>
                                        </p:tav>
                                        <p:tav tm="100000">
                                          <p:val>
                                            <p:strVal val="#ppt_h"/>
                                          </p:val>
                                        </p:tav>
                                      </p:tavLst>
                                    </p:anim>
                                    <p:animEffect transition="in" filter="fade">
                                      <p:cBhvr>
                                        <p:cTn id="58"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03021" y="2266783"/>
            <a:ext cx="8444089" cy="646331"/>
          </a:xfrm>
          <a:prstGeom prst="rect">
            <a:avLst/>
          </a:prstGeom>
        </p:spPr>
        <p:txBody>
          <a:bodyPr wrap="square">
            <a:spAutoFit/>
          </a:bodyPr>
          <a:lstStyle/>
          <a:p>
            <a:r>
              <a:rPr lang="it-IT" dirty="0"/>
              <a:t> Come per gli Standard del 2014, anche per questa nuova edizione gli unici finanziamenti sono stati devoluti dalle due società scientifiche SID e AMD. </a:t>
            </a:r>
          </a:p>
        </p:txBody>
      </p:sp>
      <p:sp>
        <p:nvSpPr>
          <p:cNvPr id="10" name="Titolo 1"/>
          <p:cNvSpPr txBox="1">
            <a:spLocks/>
          </p:cNvSpPr>
          <p:nvPr/>
        </p:nvSpPr>
        <p:spPr>
          <a:xfrm>
            <a:off x="2438400" y="-195791"/>
            <a:ext cx="8229600" cy="114300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altLang="it-IT" sz="3200" dirty="0"/>
            </a:br>
            <a:r>
              <a:rPr lang="en-US" altLang="it-IT" sz="2800" dirty="0"/>
              <a:t>22.The views of the funding body have not influenced the content of the guideline. </a:t>
            </a:r>
            <a:r>
              <a:rPr lang="en-US" altLang="it-IT" sz="3200" dirty="0"/>
              <a:t>	</a:t>
            </a:r>
            <a:br>
              <a:rPr lang="en-US" altLang="it-IT" sz="3200" dirty="0"/>
            </a:br>
            <a:endParaRPr lang="it-IT" altLang="it-IT" sz="3200" dirty="0"/>
          </a:p>
        </p:txBody>
      </p:sp>
      <p:sp>
        <p:nvSpPr>
          <p:cNvPr id="11" name="Segnaposto numero diapositiva 4"/>
          <p:cNvSpPr>
            <a:spLocks noGrp="1"/>
          </p:cNvSpPr>
          <p:nvPr>
            <p:ph type="sldNum" sz="quarter" idx="12"/>
          </p:nvPr>
        </p:nvSpPr>
        <p:spPr>
          <a:xfrm>
            <a:off x="6553200" y="6356350"/>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CF92B4E-0207-4CB7-8CAE-38071FAFDCD7}" type="slidenum">
              <a:rPr lang="it-IT" altLang="it-IT">
                <a:solidFill>
                  <a:srgbClr val="898989"/>
                </a:solidFill>
              </a:rPr>
              <a:pPr/>
              <a:t>50</a:t>
            </a:fld>
            <a:endParaRPr lang="it-IT" altLang="it-IT">
              <a:solidFill>
                <a:srgbClr val="898989"/>
              </a:solidFill>
            </a:endParaRPr>
          </a:p>
        </p:txBody>
      </p:sp>
      <p:sp>
        <p:nvSpPr>
          <p:cNvPr id="13" name="Segnaposto numero diapositiva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Calibri" panose="020F0502020204030204" pitchFamily="34" charset="0"/>
                <a:ea typeface="+mn-ea"/>
                <a:cs typeface="+mn-cs"/>
              </a:defRPr>
            </a:lvl1pPr>
            <a:lvl2pPr marL="742950" indent="-285750" algn="l" defTabSz="457200" rtl="0" eaLnBrk="1" latinLnBrk="0" hangingPunct="1">
              <a:defRPr sz="1800" kern="1200">
                <a:solidFill>
                  <a:schemeClr val="tx1"/>
                </a:solidFill>
                <a:latin typeface="Calibri" panose="020F0502020204030204" pitchFamily="34" charset="0"/>
                <a:ea typeface="+mn-ea"/>
                <a:cs typeface="+mn-cs"/>
              </a:defRPr>
            </a:lvl2pPr>
            <a:lvl3pPr marL="1143000" indent="-228600" algn="l" defTabSz="457200" rtl="0" eaLnBrk="1" latinLnBrk="0" hangingPunct="1">
              <a:defRPr sz="1800" kern="1200">
                <a:solidFill>
                  <a:schemeClr val="tx1"/>
                </a:solidFill>
                <a:latin typeface="Calibri" panose="020F0502020204030204" pitchFamily="34" charset="0"/>
                <a:ea typeface="+mn-ea"/>
                <a:cs typeface="+mn-cs"/>
              </a:defRPr>
            </a:lvl3pPr>
            <a:lvl4pPr marL="1600200" indent="-228600" algn="l" defTabSz="457200" rtl="0" eaLnBrk="1" latinLnBrk="0" hangingPunct="1">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9pPr>
          </a:lstStyle>
          <a:p>
            <a:fld id="{9F0C865A-179F-403B-AD1D-880B20DD0C97}" type="slidenum">
              <a:rPr lang="it-IT" altLang="it-IT" smtClean="0">
                <a:solidFill>
                  <a:srgbClr val="898989"/>
                </a:solidFill>
              </a:rPr>
              <a:pPr/>
              <a:t>50</a:t>
            </a:fld>
            <a:endParaRPr lang="it-IT" altLang="it-IT">
              <a:solidFill>
                <a:srgbClr val="898989"/>
              </a:solidFill>
            </a:endParaRPr>
          </a:p>
        </p:txBody>
      </p:sp>
      <p:sp>
        <p:nvSpPr>
          <p:cNvPr id="14" name="Rettangolo 13"/>
          <p:cNvSpPr/>
          <p:nvPr/>
        </p:nvSpPr>
        <p:spPr>
          <a:xfrm>
            <a:off x="2822222" y="3184857"/>
            <a:ext cx="8195734" cy="369332"/>
          </a:xfrm>
          <a:prstGeom prst="rect">
            <a:avLst/>
          </a:prstGeom>
        </p:spPr>
        <p:txBody>
          <a:bodyPr wrap="square">
            <a:spAutoFit/>
          </a:bodyPr>
          <a:lstStyle/>
          <a:p>
            <a:pPr>
              <a:spcBef>
                <a:spcPct val="0"/>
              </a:spcBef>
            </a:pPr>
            <a:r>
              <a:rPr lang="it-IT" altLang="it-IT" b="1" i="1" dirty="0">
                <a:solidFill>
                  <a:srgbClr val="00B0F0"/>
                </a:solidFill>
                <a:latin typeface="Calibri" panose="020F0502020204030204" pitchFamily="34" charset="0"/>
              </a:rPr>
              <a:t>Standard italiani per  la cura del diabete mellito AMD  SID 2016</a:t>
            </a:r>
          </a:p>
        </p:txBody>
      </p:sp>
    </p:spTree>
    <p:extLst>
      <p:ext uri="{BB962C8B-B14F-4D97-AF65-F5344CB8AC3E}">
        <p14:creationId xmlns:p14="http://schemas.microsoft.com/office/powerpoint/2010/main" val="3110047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4"/>
          <p:cNvSpPr>
            <a:spLocks noGrp="1"/>
          </p:cNvSpPr>
          <p:nvPr>
            <p:ph type="sldNum" sz="quarter" idx="12"/>
          </p:nvPr>
        </p:nvSpPr>
        <p:spPr>
          <a:xfrm>
            <a:off x="6553200" y="6356350"/>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CF92B4E-0207-4CB7-8CAE-38071FAFDCD7}" type="slidenum">
              <a:rPr lang="it-IT" altLang="it-IT">
                <a:solidFill>
                  <a:srgbClr val="898989"/>
                </a:solidFill>
              </a:rPr>
              <a:pPr/>
              <a:t>51</a:t>
            </a:fld>
            <a:endParaRPr lang="it-IT" altLang="it-IT">
              <a:solidFill>
                <a:srgbClr val="898989"/>
              </a:solidFill>
            </a:endParaRPr>
          </a:p>
        </p:txBody>
      </p:sp>
      <p:sp>
        <p:nvSpPr>
          <p:cNvPr id="5" name="Titolo 1"/>
          <p:cNvSpPr txBox="1">
            <a:spLocks/>
          </p:cNvSpPr>
          <p:nvPr/>
        </p:nvSpPr>
        <p:spPr>
          <a:xfrm>
            <a:off x="2553758" y="237860"/>
            <a:ext cx="8642350" cy="1143000"/>
          </a:xfrm>
          <a:prstGeom prst="rect">
            <a:avLst/>
          </a:prstGeom>
        </p:spPr>
        <p:txBody>
          <a:bodyPr rtlCol="0">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it-IT" sz="1800" dirty="0">
                <a:solidFill>
                  <a:schemeClr val="tx2">
                    <a:lumMod val="75000"/>
                  </a:schemeClr>
                </a:solidFill>
              </a:rPr>
              <a:t>23.</a:t>
            </a:r>
            <a:r>
              <a:rPr lang="en-US" sz="1800" dirty="0">
                <a:solidFill>
                  <a:schemeClr val="tx2">
                    <a:lumMod val="75000"/>
                  </a:schemeClr>
                </a:solidFill>
              </a:rPr>
              <a:t> Competing interests of guideline development group members have been recorded and addressed?</a:t>
            </a:r>
            <a:endParaRPr lang="it-IT" sz="1800" dirty="0">
              <a:solidFill>
                <a:schemeClr val="tx2">
                  <a:lumMod val="75000"/>
                </a:schemeClr>
              </a:solidFill>
            </a:endParaRPr>
          </a:p>
        </p:txBody>
      </p:sp>
      <p:sp>
        <p:nvSpPr>
          <p:cNvPr id="6" name="Segnaposto numero diapositiva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Calibri" panose="020F0502020204030204" pitchFamily="34" charset="0"/>
                <a:ea typeface="+mn-ea"/>
                <a:cs typeface="+mn-cs"/>
              </a:defRPr>
            </a:lvl1pPr>
            <a:lvl2pPr marL="742950" indent="-285750" algn="l" defTabSz="457200" rtl="0" eaLnBrk="1" latinLnBrk="0" hangingPunct="1">
              <a:defRPr sz="1800" kern="1200">
                <a:solidFill>
                  <a:schemeClr val="tx1"/>
                </a:solidFill>
                <a:latin typeface="Calibri" panose="020F0502020204030204" pitchFamily="34" charset="0"/>
                <a:ea typeface="+mn-ea"/>
                <a:cs typeface="+mn-cs"/>
              </a:defRPr>
            </a:lvl2pPr>
            <a:lvl3pPr marL="1143000" indent="-228600" algn="l" defTabSz="457200" rtl="0" eaLnBrk="1" latinLnBrk="0" hangingPunct="1">
              <a:defRPr sz="1800" kern="1200">
                <a:solidFill>
                  <a:schemeClr val="tx1"/>
                </a:solidFill>
                <a:latin typeface="Calibri" panose="020F0502020204030204" pitchFamily="34" charset="0"/>
                <a:ea typeface="+mn-ea"/>
                <a:cs typeface="+mn-cs"/>
              </a:defRPr>
            </a:lvl3pPr>
            <a:lvl4pPr marL="1600200" indent="-228600" algn="l" defTabSz="457200" rtl="0" eaLnBrk="1" latinLnBrk="0" hangingPunct="1">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9pPr>
          </a:lstStyle>
          <a:p>
            <a:fld id="{9F0C865A-179F-403B-AD1D-880B20DD0C97}" type="slidenum">
              <a:rPr lang="it-IT" altLang="it-IT" smtClean="0">
                <a:solidFill>
                  <a:srgbClr val="898989"/>
                </a:solidFill>
              </a:rPr>
              <a:pPr/>
              <a:t>51</a:t>
            </a:fld>
            <a:endParaRPr lang="it-IT" altLang="it-IT">
              <a:solidFill>
                <a:srgbClr val="898989"/>
              </a:solidFill>
            </a:endParaRPr>
          </a:p>
        </p:txBody>
      </p:sp>
      <p:sp>
        <p:nvSpPr>
          <p:cNvPr id="8" name="Rettangolo 7"/>
          <p:cNvSpPr/>
          <p:nvPr/>
        </p:nvSpPr>
        <p:spPr>
          <a:xfrm>
            <a:off x="884942" y="6356350"/>
            <a:ext cx="9704035" cy="369332"/>
          </a:xfrm>
          <a:prstGeom prst="rect">
            <a:avLst/>
          </a:prstGeom>
        </p:spPr>
        <p:txBody>
          <a:bodyPr wrap="square">
            <a:spAutoFit/>
          </a:bodyPr>
          <a:lstStyle/>
          <a:p>
            <a:pPr>
              <a:spcBef>
                <a:spcPct val="0"/>
              </a:spcBef>
            </a:pPr>
            <a:r>
              <a:rPr lang="it-IT" altLang="it-IT" b="1" i="1" dirty="0">
                <a:solidFill>
                  <a:srgbClr val="00B0F0"/>
                </a:solidFill>
                <a:latin typeface="Calibri" panose="020F0502020204030204" pitchFamily="34" charset="0"/>
              </a:rPr>
              <a:t>Standard italiani per  la cura del diabete mellito AMD  SID 2016</a:t>
            </a:r>
          </a:p>
        </p:txBody>
      </p:sp>
      <p:pic>
        <p:nvPicPr>
          <p:cNvPr id="2" name="Immagine 1"/>
          <p:cNvPicPr>
            <a:picLocks noChangeAspect="1"/>
          </p:cNvPicPr>
          <p:nvPr/>
        </p:nvPicPr>
        <p:blipFill>
          <a:blip r:embed="rId2"/>
          <a:stretch>
            <a:fillRect/>
          </a:stretch>
        </p:blipFill>
        <p:spPr>
          <a:xfrm>
            <a:off x="3295289" y="1380860"/>
            <a:ext cx="5391511" cy="3911598"/>
          </a:xfrm>
          <a:prstGeom prst="rect">
            <a:avLst/>
          </a:prstGeom>
        </p:spPr>
      </p:pic>
    </p:spTree>
    <p:extLst>
      <p:ext uri="{BB962C8B-B14F-4D97-AF65-F5344CB8AC3E}">
        <p14:creationId xmlns:p14="http://schemas.microsoft.com/office/powerpoint/2010/main" val="2420920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628" y="3911717"/>
            <a:ext cx="1201959" cy="1201959"/>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4658" y="655305"/>
            <a:ext cx="1145894" cy="1223374"/>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149" y="2143493"/>
            <a:ext cx="884413" cy="1326620"/>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6765" y="655305"/>
            <a:ext cx="847483" cy="1271225"/>
          </a:xfrm>
          <a:prstGeom prst="rect">
            <a:avLst/>
          </a:prstGeom>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9884" y="4034302"/>
            <a:ext cx="1327141" cy="1164159"/>
          </a:xfrm>
          <a:prstGeom prst="rect">
            <a:avLst/>
          </a:prstGeom>
        </p:spPr>
      </p:pic>
      <p:pic>
        <p:nvPicPr>
          <p:cNvPr id="9" name="Immagin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7287" y="785563"/>
            <a:ext cx="1139068" cy="1158053"/>
          </a:xfrm>
          <a:prstGeom prst="rect">
            <a:avLst/>
          </a:prstGeom>
        </p:spPr>
      </p:pic>
      <p:pic>
        <p:nvPicPr>
          <p:cNvPr id="10" name="Immagin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6806" y="1397249"/>
            <a:ext cx="852377" cy="1291480"/>
          </a:xfrm>
          <a:prstGeom prst="rect">
            <a:avLst/>
          </a:prstGeom>
        </p:spPr>
      </p:pic>
      <p:pic>
        <p:nvPicPr>
          <p:cNvPr id="11" name="Immagin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37149" y="3642136"/>
            <a:ext cx="1327141" cy="1327141"/>
          </a:xfrm>
          <a:prstGeom prst="rect">
            <a:avLst/>
          </a:prstGeom>
        </p:spPr>
      </p:pic>
      <p:pic>
        <p:nvPicPr>
          <p:cNvPr id="12" name="Immagin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16661" y="4017216"/>
            <a:ext cx="747798" cy="1124688"/>
          </a:xfrm>
          <a:prstGeom prst="rect">
            <a:avLst/>
          </a:prstGeom>
        </p:spPr>
      </p:pic>
      <p:pic>
        <p:nvPicPr>
          <p:cNvPr id="13" name="Immagin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69939" y="867969"/>
            <a:ext cx="1323201" cy="1058561"/>
          </a:xfrm>
          <a:prstGeom prst="rect">
            <a:avLst/>
          </a:prstGeom>
        </p:spPr>
      </p:pic>
      <p:pic>
        <p:nvPicPr>
          <p:cNvPr id="14" name="Immagin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8211" y="3002844"/>
            <a:ext cx="1129256" cy="1129256"/>
          </a:xfrm>
          <a:prstGeom prst="rect">
            <a:avLst/>
          </a:prstGeom>
        </p:spPr>
      </p:pic>
      <p:sp>
        <p:nvSpPr>
          <p:cNvPr id="15" name="Rettangolo 14"/>
          <p:cNvSpPr/>
          <p:nvPr/>
        </p:nvSpPr>
        <p:spPr>
          <a:xfrm>
            <a:off x="2964917" y="5553300"/>
            <a:ext cx="6080960" cy="1200329"/>
          </a:xfrm>
          <a:prstGeom prst="rect">
            <a:avLst/>
          </a:prstGeom>
          <a:noFill/>
        </p:spPr>
        <p:txBody>
          <a:bodyPr wrap="none" lIns="91440" tIns="45720" rIns="91440" bIns="45720">
            <a:spAutoFit/>
          </a:bodyPr>
          <a:lstStyle/>
          <a:p>
            <a:pPr algn="ctr"/>
            <a:r>
              <a:rPr lang="it-IT" b="1" dirty="0">
                <a:ln w="13462">
                  <a:solidFill>
                    <a:schemeClr val="bg1"/>
                  </a:solidFill>
                  <a:prstDash val="solid"/>
                </a:ln>
                <a:solidFill>
                  <a:srgbClr val="FF0000"/>
                </a:solidFill>
              </a:rPr>
              <a:t>Grazie ad AMD e SID </a:t>
            </a:r>
          </a:p>
          <a:p>
            <a:pPr algn="ctr"/>
            <a:r>
              <a:rPr lang="it-IT" b="1" cap="none" spc="0" dirty="0">
                <a:ln w="13462">
                  <a:solidFill>
                    <a:schemeClr val="bg1"/>
                  </a:solidFill>
                  <a:prstDash val="solid"/>
                </a:ln>
                <a:solidFill>
                  <a:srgbClr val="FF0000"/>
                </a:solidFill>
              </a:rPr>
              <a:t>Grazie a tutti i Redattori </a:t>
            </a:r>
          </a:p>
          <a:p>
            <a:pPr algn="ctr"/>
            <a:r>
              <a:rPr lang="it-IT" b="1" dirty="0">
                <a:ln w="13462">
                  <a:solidFill>
                    <a:schemeClr val="bg1"/>
                  </a:solidFill>
                  <a:prstDash val="solid"/>
                </a:ln>
                <a:solidFill>
                  <a:srgbClr val="FF0000"/>
                </a:solidFill>
              </a:rPr>
              <a:t>Grazie a tutti coloro che ci hanno aiutato con i loro commenti </a:t>
            </a:r>
          </a:p>
          <a:p>
            <a:pPr algn="ctr"/>
            <a:r>
              <a:rPr lang="it-IT" b="1" cap="none" spc="0" dirty="0">
                <a:ln w="13462">
                  <a:solidFill>
                    <a:schemeClr val="bg1"/>
                  </a:solidFill>
                  <a:prstDash val="solid"/>
                </a:ln>
                <a:solidFill>
                  <a:srgbClr val="FF0000"/>
                </a:solidFill>
              </a:rPr>
              <a:t>Buon lavoro a chi proseguirà l’impegno degli Standard </a:t>
            </a:r>
          </a:p>
        </p:txBody>
      </p:sp>
      <p:sp>
        <p:nvSpPr>
          <p:cNvPr id="16" name="Rettangolo 15"/>
          <p:cNvSpPr/>
          <p:nvPr/>
        </p:nvSpPr>
        <p:spPr>
          <a:xfrm rot="10800000" flipV="1">
            <a:off x="4342769" y="2318697"/>
            <a:ext cx="3325257" cy="1323439"/>
          </a:xfrm>
          <a:prstGeom prst="rect">
            <a:avLst/>
          </a:prstGeom>
        </p:spPr>
        <p:txBody>
          <a:bodyPr wrap="square">
            <a:spAutoFit/>
          </a:bodyPr>
          <a:lstStyle/>
          <a:p>
            <a:r>
              <a:rPr lang="it-IT" sz="1600" dirty="0"/>
              <a:t>„Se le navi vanno generalmente meglio degli Stati, ciò accade per la sola ragione che in esse ognuno accetta la parte che gli compete…….Massimo D'Azeglio</a:t>
            </a:r>
          </a:p>
        </p:txBody>
      </p:sp>
      <p:pic>
        <p:nvPicPr>
          <p:cNvPr id="17" name="Immagine 16" descr="Russo IMG_0806"/>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82102" y="4045444"/>
            <a:ext cx="1115468" cy="1068232"/>
          </a:xfrm>
          <a:prstGeom prst="rect">
            <a:avLst/>
          </a:prstGeom>
          <a:noFill/>
          <a:ln>
            <a:noFill/>
          </a:ln>
        </p:spPr>
      </p:pic>
    </p:spTree>
    <p:extLst>
      <p:ext uri="{BB962C8B-B14F-4D97-AF65-F5344CB8AC3E}">
        <p14:creationId xmlns:p14="http://schemas.microsoft.com/office/powerpoint/2010/main" val="43262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1908175" y="981075"/>
            <a:ext cx="5334000" cy="652463"/>
          </a:xfrm>
          <a:prstGeom prst="rect">
            <a:avLst/>
          </a:prstGeom>
          <a:solidFill>
            <a:schemeClr val="accent1">
              <a:lumMod val="20000"/>
              <a:lumOff val="80000"/>
            </a:schemeClr>
          </a:solidFill>
          <a:ln w="9525">
            <a:solidFill>
              <a:srgbClr val="A9C6E3"/>
            </a:solidFill>
            <a:miter lim="800000"/>
            <a:headEnd/>
            <a:tailEnd/>
          </a:ln>
          <a:effectLst/>
        </p:spPr>
        <p:txBody>
          <a:bodyPr>
            <a:spAutoFit/>
          </a:bodyPr>
          <a:lstStyle/>
          <a:p>
            <a:pPr algn="ctr" eaLnBrk="0" fontAlgn="auto" hangingPunct="0">
              <a:spcBef>
                <a:spcPct val="50000"/>
              </a:spcBef>
              <a:spcAft>
                <a:spcPts val="0"/>
              </a:spcAft>
              <a:defRPr/>
            </a:pPr>
            <a:r>
              <a:rPr lang="it-IT" b="1" dirty="0">
                <a:solidFill>
                  <a:srgbClr val="C00000"/>
                </a:solidFill>
                <a:latin typeface="Arial" pitchFamily="34" charset="0"/>
                <a:cs typeface="+mn-cs"/>
              </a:rPr>
              <a:t>GRUPPO MULTIDISCIPLINARE </a:t>
            </a:r>
          </a:p>
          <a:p>
            <a:pPr algn="ctr" eaLnBrk="0" fontAlgn="auto" hangingPunct="0">
              <a:lnSpc>
                <a:spcPct val="50000"/>
              </a:lnSpc>
              <a:spcBef>
                <a:spcPct val="50000"/>
              </a:spcBef>
              <a:spcAft>
                <a:spcPts val="0"/>
              </a:spcAft>
              <a:defRPr/>
            </a:pPr>
            <a:r>
              <a:rPr lang="it-IT" b="1" dirty="0">
                <a:solidFill>
                  <a:srgbClr val="C00000"/>
                </a:solidFill>
                <a:latin typeface="Arial" pitchFamily="34" charset="0"/>
                <a:cs typeface="+mn-cs"/>
              </a:rPr>
              <a:t>DI ESPERTI (+ ALTRE FIGURE)</a:t>
            </a:r>
          </a:p>
        </p:txBody>
      </p:sp>
      <p:grpSp>
        <p:nvGrpSpPr>
          <p:cNvPr id="3" name="Group 1048"/>
          <p:cNvGrpSpPr>
            <a:grpSpLocks/>
          </p:cNvGrpSpPr>
          <p:nvPr/>
        </p:nvGrpSpPr>
        <p:grpSpPr bwMode="auto">
          <a:xfrm>
            <a:off x="2517775" y="3495675"/>
            <a:ext cx="4191000" cy="1377950"/>
            <a:chOff x="1584" y="2496"/>
            <a:chExt cx="2640" cy="868"/>
          </a:xfrm>
        </p:grpSpPr>
        <p:sp>
          <p:nvSpPr>
            <p:cNvPr id="4" name="AutoShape 1028"/>
            <p:cNvSpPr>
              <a:spLocks noChangeArrowheads="1"/>
            </p:cNvSpPr>
            <p:nvPr/>
          </p:nvSpPr>
          <p:spPr bwMode="auto">
            <a:xfrm>
              <a:off x="2832" y="2496"/>
              <a:ext cx="147" cy="233"/>
            </a:xfrm>
            <a:prstGeom prst="downArrow">
              <a:avLst>
                <a:gd name="adj1" fmla="val 50000"/>
                <a:gd name="adj2" fmla="val 39626"/>
              </a:avLst>
            </a:prstGeom>
            <a:solidFill>
              <a:srgbClr val="A9C6E3"/>
            </a:solidFill>
            <a:ln w="9525">
              <a:solidFill>
                <a:srgbClr val="336699"/>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it-IT" altLang="it-IT"/>
            </a:p>
          </p:txBody>
        </p:sp>
        <p:sp>
          <p:nvSpPr>
            <p:cNvPr id="5" name="Text Box 1029"/>
            <p:cNvSpPr txBox="1">
              <a:spLocks noChangeArrowheads="1"/>
            </p:cNvSpPr>
            <p:nvPr/>
          </p:nvSpPr>
          <p:spPr bwMode="auto">
            <a:xfrm>
              <a:off x="1584" y="2784"/>
              <a:ext cx="2640" cy="580"/>
            </a:xfrm>
            <a:prstGeom prst="rect">
              <a:avLst/>
            </a:prstGeom>
            <a:noFill/>
            <a:ln w="9525">
              <a:solidFill>
                <a:srgbClr val="A9C6E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spcBef>
                  <a:spcPct val="50000"/>
                </a:spcBef>
              </a:pPr>
              <a:r>
                <a:rPr lang="it-IT" altLang="it-IT" b="1">
                  <a:solidFill>
                    <a:schemeClr val="tx2"/>
                  </a:solidFill>
                  <a:latin typeface="Arial" panose="020B0604020202020204" pitchFamily="34" charset="0"/>
                </a:rPr>
                <a:t>FORMULAZIONE DI RACCOMANDAZIONI </a:t>
              </a:r>
            </a:p>
            <a:p>
              <a:pPr algn="ctr" eaLnBrk="0" hangingPunct="0">
                <a:lnSpc>
                  <a:spcPct val="40000"/>
                </a:lnSpc>
                <a:spcBef>
                  <a:spcPct val="50000"/>
                </a:spcBef>
              </a:pPr>
              <a:r>
                <a:rPr lang="it-IT" altLang="it-IT" b="1">
                  <a:solidFill>
                    <a:schemeClr val="tx2"/>
                  </a:solidFill>
                  <a:latin typeface="Arial" panose="020B0604020202020204" pitchFamily="34" charset="0"/>
                </a:rPr>
                <a:t>CON GRADING</a:t>
              </a:r>
              <a:endParaRPr lang="it-IT" altLang="it-IT" sz="1600" b="1">
                <a:solidFill>
                  <a:schemeClr val="tx2"/>
                </a:solidFill>
                <a:latin typeface="Arial" panose="020B0604020202020204" pitchFamily="34" charset="0"/>
              </a:endParaRPr>
            </a:p>
          </p:txBody>
        </p:sp>
      </p:grpSp>
      <p:grpSp>
        <p:nvGrpSpPr>
          <p:cNvPr id="6" name="Group 1049"/>
          <p:cNvGrpSpPr>
            <a:grpSpLocks/>
          </p:cNvGrpSpPr>
          <p:nvPr/>
        </p:nvGrpSpPr>
        <p:grpSpPr bwMode="auto">
          <a:xfrm>
            <a:off x="384175" y="4867275"/>
            <a:ext cx="2667000" cy="1338263"/>
            <a:chOff x="240" y="3360"/>
            <a:chExt cx="1680" cy="843"/>
          </a:xfrm>
        </p:grpSpPr>
        <p:sp>
          <p:nvSpPr>
            <p:cNvPr id="7" name="AutoShape 1031"/>
            <p:cNvSpPr>
              <a:spLocks noChangeArrowheads="1"/>
            </p:cNvSpPr>
            <p:nvPr/>
          </p:nvSpPr>
          <p:spPr bwMode="auto">
            <a:xfrm rot="1939302">
              <a:off x="1344" y="3360"/>
              <a:ext cx="188" cy="192"/>
            </a:xfrm>
            <a:prstGeom prst="downArrow">
              <a:avLst>
                <a:gd name="adj1" fmla="val 50000"/>
                <a:gd name="adj2" fmla="val 25532"/>
              </a:avLst>
            </a:prstGeom>
            <a:solidFill>
              <a:srgbClr val="A9C6E3"/>
            </a:solidFill>
            <a:ln w="9525">
              <a:solidFill>
                <a:srgbClr val="336699"/>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it-IT" altLang="it-IT"/>
            </a:p>
          </p:txBody>
        </p:sp>
        <p:sp>
          <p:nvSpPr>
            <p:cNvPr id="8" name="Text Box 1032"/>
            <p:cNvSpPr txBox="1">
              <a:spLocks noChangeArrowheads="1"/>
            </p:cNvSpPr>
            <p:nvPr/>
          </p:nvSpPr>
          <p:spPr bwMode="auto">
            <a:xfrm>
              <a:off x="240" y="3648"/>
              <a:ext cx="1680" cy="555"/>
            </a:xfrm>
            <a:prstGeom prst="rect">
              <a:avLst/>
            </a:prstGeom>
            <a:solidFill>
              <a:srgbClr val="FFC000"/>
            </a:solidFill>
            <a:ln w="9525">
              <a:solidFill>
                <a:srgbClr val="A9C6E3"/>
              </a:solidFill>
              <a:miter lim="800000"/>
              <a:headEnd/>
              <a:tailEnd/>
            </a:ln>
          </p:spPr>
          <p:txBody>
            <a:bodyPr tIns="18000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spcBef>
                  <a:spcPct val="50000"/>
                </a:spcBef>
              </a:pPr>
              <a:r>
                <a:rPr lang="it-IT" altLang="it-IT" b="1">
                  <a:solidFill>
                    <a:schemeClr val="tx2"/>
                  </a:solidFill>
                  <a:latin typeface="Arial" panose="020B0604020202020204" pitchFamily="34" charset="0"/>
                </a:rPr>
                <a:t>PRIMA VERSIONE DELLA LINEA GUIDA</a:t>
              </a:r>
              <a:endParaRPr lang="it-IT" altLang="it-IT" sz="1600" b="1">
                <a:solidFill>
                  <a:schemeClr val="tx2"/>
                </a:solidFill>
                <a:latin typeface="Arial" panose="020B0604020202020204" pitchFamily="34" charset="0"/>
              </a:endParaRPr>
            </a:p>
          </p:txBody>
        </p:sp>
      </p:grpSp>
      <p:grpSp>
        <p:nvGrpSpPr>
          <p:cNvPr id="9" name="Group 1046"/>
          <p:cNvGrpSpPr>
            <a:grpSpLocks/>
          </p:cNvGrpSpPr>
          <p:nvPr/>
        </p:nvGrpSpPr>
        <p:grpSpPr bwMode="auto">
          <a:xfrm>
            <a:off x="2517775" y="1743075"/>
            <a:ext cx="4191000" cy="711200"/>
            <a:chOff x="1584" y="1392"/>
            <a:chExt cx="2640" cy="448"/>
          </a:xfrm>
        </p:grpSpPr>
        <p:sp>
          <p:nvSpPr>
            <p:cNvPr id="10" name="AutoShape 1034"/>
            <p:cNvSpPr>
              <a:spLocks noChangeArrowheads="1"/>
            </p:cNvSpPr>
            <p:nvPr/>
          </p:nvSpPr>
          <p:spPr bwMode="auto">
            <a:xfrm>
              <a:off x="2832" y="1392"/>
              <a:ext cx="147" cy="170"/>
            </a:xfrm>
            <a:prstGeom prst="downArrow">
              <a:avLst>
                <a:gd name="adj1" fmla="val 50000"/>
                <a:gd name="adj2" fmla="val 28912"/>
              </a:avLst>
            </a:prstGeom>
            <a:solidFill>
              <a:srgbClr val="A9C6E3"/>
            </a:solidFill>
            <a:ln w="9525">
              <a:solidFill>
                <a:srgbClr val="336699"/>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it-IT" altLang="it-IT"/>
            </a:p>
          </p:txBody>
        </p:sp>
        <p:sp>
          <p:nvSpPr>
            <p:cNvPr id="11" name="Text Box 1035"/>
            <p:cNvSpPr txBox="1">
              <a:spLocks noChangeArrowheads="1"/>
            </p:cNvSpPr>
            <p:nvPr/>
          </p:nvSpPr>
          <p:spPr bwMode="auto">
            <a:xfrm>
              <a:off x="1584" y="1602"/>
              <a:ext cx="2640" cy="238"/>
            </a:xfrm>
            <a:prstGeom prst="rect">
              <a:avLst/>
            </a:prstGeom>
            <a:noFill/>
            <a:ln w="9525">
              <a:solidFill>
                <a:srgbClr val="A9C6E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spcBef>
                  <a:spcPct val="50000"/>
                </a:spcBef>
              </a:pPr>
              <a:r>
                <a:rPr lang="it-IT" altLang="it-IT" b="1">
                  <a:solidFill>
                    <a:schemeClr val="tx2"/>
                  </a:solidFill>
                  <a:latin typeface="Arial" panose="020B0604020202020204" pitchFamily="34" charset="0"/>
                </a:rPr>
                <a:t>IDENTIFICAZIONE QUESITI</a:t>
              </a:r>
              <a:endParaRPr lang="it-IT" altLang="it-IT" sz="1600" b="1">
                <a:solidFill>
                  <a:schemeClr val="tx2"/>
                </a:solidFill>
                <a:latin typeface="Arial" panose="020B0604020202020204" pitchFamily="34" charset="0"/>
              </a:endParaRPr>
            </a:p>
          </p:txBody>
        </p:sp>
      </p:grpSp>
      <p:grpSp>
        <p:nvGrpSpPr>
          <p:cNvPr id="12" name="Group 1047"/>
          <p:cNvGrpSpPr>
            <a:grpSpLocks/>
          </p:cNvGrpSpPr>
          <p:nvPr/>
        </p:nvGrpSpPr>
        <p:grpSpPr bwMode="auto">
          <a:xfrm>
            <a:off x="2289175" y="2505075"/>
            <a:ext cx="4648200" cy="908050"/>
            <a:chOff x="1440" y="1872"/>
            <a:chExt cx="2928" cy="572"/>
          </a:xfrm>
        </p:grpSpPr>
        <p:sp>
          <p:nvSpPr>
            <p:cNvPr id="13" name="Text Box 1037"/>
            <p:cNvSpPr txBox="1">
              <a:spLocks noChangeArrowheads="1"/>
            </p:cNvSpPr>
            <p:nvPr/>
          </p:nvSpPr>
          <p:spPr bwMode="auto">
            <a:xfrm>
              <a:off x="1440" y="2039"/>
              <a:ext cx="2928" cy="405"/>
            </a:xfrm>
            <a:prstGeom prst="rect">
              <a:avLst/>
            </a:prstGeom>
            <a:noFill/>
            <a:ln w="9525">
              <a:solidFill>
                <a:srgbClr val="A9C6E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spcBef>
                  <a:spcPct val="50000"/>
                </a:spcBef>
              </a:pPr>
              <a:r>
                <a:rPr lang="it-IT" altLang="it-IT" b="1">
                  <a:solidFill>
                    <a:schemeClr val="tx2"/>
                  </a:solidFill>
                  <a:latin typeface="Arial" panose="020B0604020202020204" pitchFamily="34" charset="0"/>
                </a:rPr>
                <a:t>REVISIONE SISTEMATICA </a:t>
              </a:r>
            </a:p>
            <a:p>
              <a:pPr algn="ctr" eaLnBrk="0" hangingPunct="0">
                <a:lnSpc>
                  <a:spcPct val="40000"/>
                </a:lnSpc>
                <a:spcBef>
                  <a:spcPct val="50000"/>
                </a:spcBef>
              </a:pPr>
              <a:r>
                <a:rPr lang="it-IT" altLang="it-IT" b="1">
                  <a:solidFill>
                    <a:schemeClr val="tx2"/>
                  </a:solidFill>
                  <a:latin typeface="Arial" panose="020B0604020202020204" pitchFamily="34" charset="0"/>
                </a:rPr>
                <a:t>DELLA LETTERATURA</a:t>
              </a:r>
            </a:p>
          </p:txBody>
        </p:sp>
        <p:sp>
          <p:nvSpPr>
            <p:cNvPr id="14" name="AutoShape 1038"/>
            <p:cNvSpPr>
              <a:spLocks noChangeArrowheads="1"/>
            </p:cNvSpPr>
            <p:nvPr/>
          </p:nvSpPr>
          <p:spPr bwMode="auto">
            <a:xfrm>
              <a:off x="2832" y="1872"/>
              <a:ext cx="144" cy="136"/>
            </a:xfrm>
            <a:prstGeom prst="downArrow">
              <a:avLst>
                <a:gd name="adj1" fmla="val 50000"/>
                <a:gd name="adj2" fmla="val 25000"/>
              </a:avLst>
            </a:prstGeom>
            <a:solidFill>
              <a:srgbClr val="A9C6E3"/>
            </a:solidFill>
            <a:ln w="9525">
              <a:solidFill>
                <a:srgbClr val="336699"/>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it-IT" altLang="it-IT"/>
            </a:p>
          </p:txBody>
        </p:sp>
      </p:grpSp>
      <p:grpSp>
        <p:nvGrpSpPr>
          <p:cNvPr id="15" name="Group 1050"/>
          <p:cNvGrpSpPr>
            <a:grpSpLocks/>
          </p:cNvGrpSpPr>
          <p:nvPr/>
        </p:nvGrpSpPr>
        <p:grpSpPr bwMode="auto">
          <a:xfrm>
            <a:off x="3203575" y="5300663"/>
            <a:ext cx="2133600" cy="788987"/>
            <a:chOff x="2016" y="3648"/>
            <a:chExt cx="1344" cy="497"/>
          </a:xfrm>
        </p:grpSpPr>
        <p:sp>
          <p:nvSpPr>
            <p:cNvPr id="16" name="AutoShape 1040"/>
            <p:cNvSpPr>
              <a:spLocks noChangeArrowheads="1"/>
            </p:cNvSpPr>
            <p:nvPr/>
          </p:nvSpPr>
          <p:spPr bwMode="auto">
            <a:xfrm>
              <a:off x="2016" y="3792"/>
              <a:ext cx="288" cy="192"/>
            </a:xfrm>
            <a:prstGeom prst="rightArrow">
              <a:avLst>
                <a:gd name="adj1" fmla="val 50000"/>
                <a:gd name="adj2" fmla="val 37500"/>
              </a:avLst>
            </a:prstGeom>
            <a:solidFill>
              <a:srgbClr val="A9C6E3"/>
            </a:solidFill>
            <a:ln w="9525">
              <a:solidFill>
                <a:srgbClr val="336699"/>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it-IT" altLang="it-IT"/>
            </a:p>
          </p:txBody>
        </p:sp>
        <p:sp>
          <p:nvSpPr>
            <p:cNvPr id="17" name="Text Box 1041"/>
            <p:cNvSpPr txBox="1">
              <a:spLocks noChangeArrowheads="1"/>
            </p:cNvSpPr>
            <p:nvPr/>
          </p:nvSpPr>
          <p:spPr bwMode="auto">
            <a:xfrm>
              <a:off x="2352" y="3648"/>
              <a:ext cx="1008" cy="497"/>
            </a:xfrm>
            <a:prstGeom prst="rect">
              <a:avLst/>
            </a:prstGeom>
            <a:solidFill>
              <a:schemeClr val="accent1">
                <a:lumMod val="20000"/>
                <a:lumOff val="80000"/>
              </a:schemeClr>
            </a:solidFill>
            <a:ln w="9525">
              <a:solidFill>
                <a:srgbClr val="A9C6E3"/>
              </a:solidFill>
              <a:miter lim="800000"/>
              <a:headEnd/>
              <a:tailEnd/>
            </a:ln>
            <a:effectLst/>
          </p:spPr>
          <p:txBody>
            <a:bodyPr>
              <a:spAutoFit/>
            </a:bodyPr>
            <a:lstStyle/>
            <a:p>
              <a:pPr algn="ctr" eaLnBrk="0" fontAlgn="auto" hangingPunct="0">
                <a:spcBef>
                  <a:spcPct val="50000"/>
                </a:spcBef>
                <a:spcAft>
                  <a:spcPts val="0"/>
                </a:spcAft>
                <a:defRPr/>
              </a:pPr>
              <a:r>
                <a:rPr lang="it-IT" b="1" dirty="0">
                  <a:solidFill>
                    <a:srgbClr val="C00000"/>
                  </a:solidFill>
                  <a:latin typeface="Arial" pitchFamily="34" charset="0"/>
                  <a:cs typeface="+mn-cs"/>
                </a:rPr>
                <a:t>REVISORI</a:t>
              </a:r>
            </a:p>
            <a:p>
              <a:pPr algn="ctr" eaLnBrk="0" fontAlgn="auto" hangingPunct="0">
                <a:spcBef>
                  <a:spcPct val="50000"/>
                </a:spcBef>
                <a:spcAft>
                  <a:spcPts val="0"/>
                </a:spcAft>
                <a:defRPr/>
              </a:pPr>
              <a:r>
                <a:rPr lang="it-IT" b="1" dirty="0">
                  <a:solidFill>
                    <a:srgbClr val="C00000"/>
                  </a:solidFill>
                  <a:latin typeface="Arial" pitchFamily="34" charset="0"/>
                  <a:cs typeface="+mn-cs"/>
                </a:rPr>
                <a:t>ESTERNI</a:t>
              </a:r>
              <a:endParaRPr lang="it-IT" sz="1600" b="1" dirty="0">
                <a:solidFill>
                  <a:srgbClr val="C00000"/>
                </a:solidFill>
                <a:latin typeface="Arial" pitchFamily="34" charset="0"/>
                <a:cs typeface="+mn-cs"/>
              </a:endParaRPr>
            </a:p>
          </p:txBody>
        </p:sp>
      </p:grpSp>
      <p:sp>
        <p:nvSpPr>
          <p:cNvPr id="18" name="Text Box 1044"/>
          <p:cNvSpPr txBox="1">
            <a:spLocks noChangeArrowheads="1"/>
          </p:cNvSpPr>
          <p:nvPr/>
        </p:nvSpPr>
        <p:spPr bwMode="auto">
          <a:xfrm>
            <a:off x="6099175" y="5238750"/>
            <a:ext cx="2667000" cy="900113"/>
          </a:xfrm>
          <a:prstGeom prst="rect">
            <a:avLst/>
          </a:prstGeom>
          <a:solidFill>
            <a:srgbClr val="00B050"/>
          </a:solidFill>
          <a:ln w="9525">
            <a:solidFill>
              <a:srgbClr val="00B05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b="1">
                <a:solidFill>
                  <a:schemeClr val="bg1"/>
                </a:solidFill>
                <a:latin typeface="Arial" panose="020B0604020202020204" pitchFamily="34" charset="0"/>
              </a:rPr>
              <a:t>VERSIONE DEFINITIVA </a:t>
            </a:r>
          </a:p>
          <a:p>
            <a:r>
              <a:rPr lang="it-IT" altLang="it-IT" b="1">
                <a:solidFill>
                  <a:schemeClr val="bg1"/>
                </a:solidFill>
                <a:latin typeface="Arial" panose="020B0604020202020204" pitchFamily="34" charset="0"/>
              </a:rPr>
              <a:t>DELLA LINEA GUIDA</a:t>
            </a:r>
          </a:p>
        </p:txBody>
      </p:sp>
      <p:sp>
        <p:nvSpPr>
          <p:cNvPr id="19" name="Text Box 1045"/>
          <p:cNvSpPr txBox="1">
            <a:spLocks noChangeArrowheads="1"/>
          </p:cNvSpPr>
          <p:nvPr/>
        </p:nvSpPr>
        <p:spPr bwMode="auto">
          <a:xfrm>
            <a:off x="0" y="131763"/>
            <a:ext cx="906145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2800">
                <a:solidFill>
                  <a:schemeClr val="tx2"/>
                </a:solidFill>
                <a:latin typeface="Arial" panose="020B0604020202020204" pitchFamily="34" charset="0"/>
              </a:rPr>
              <a:t>Modalità generali di elaborazione di linee guida “evidence based”</a:t>
            </a:r>
          </a:p>
        </p:txBody>
      </p:sp>
      <p:sp>
        <p:nvSpPr>
          <p:cNvPr id="21" name="Segnaposto numero diapositiva 22"/>
          <p:cNvSpPr>
            <a:spLocks noGrp="1"/>
          </p:cNvSpPr>
          <p:nvPr>
            <p:ph type="sldNum" sz="quarter" idx="12"/>
          </p:nvPr>
        </p:nvSpPr>
        <p:spPr>
          <a:xfrm>
            <a:off x="6553200" y="6356350"/>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D7EDB69-8788-4A73-85C5-C8E6FFD81CAB}" type="slidenum">
              <a:rPr lang="it-IT" altLang="it-IT">
                <a:solidFill>
                  <a:srgbClr val="898989"/>
                </a:solidFill>
              </a:rPr>
              <a:pPr/>
              <a:t>6</a:t>
            </a:fld>
            <a:endParaRPr lang="it-IT" altLang="it-IT">
              <a:solidFill>
                <a:srgbClr val="898989"/>
              </a:solidFill>
            </a:endParaRPr>
          </a:p>
        </p:txBody>
      </p:sp>
      <p:sp>
        <p:nvSpPr>
          <p:cNvPr id="25" name="AutoShape 1040"/>
          <p:cNvSpPr>
            <a:spLocks noChangeArrowheads="1"/>
          </p:cNvSpPr>
          <p:nvPr/>
        </p:nvSpPr>
        <p:spPr bwMode="auto">
          <a:xfrm>
            <a:off x="5456238" y="5565775"/>
            <a:ext cx="457200" cy="304800"/>
          </a:xfrm>
          <a:prstGeom prst="rightArrow">
            <a:avLst>
              <a:gd name="adj1" fmla="val 50000"/>
              <a:gd name="adj2" fmla="val 37500"/>
            </a:avLst>
          </a:prstGeom>
          <a:solidFill>
            <a:srgbClr val="A9C6E3"/>
          </a:solidFill>
          <a:ln w="9525">
            <a:solidFill>
              <a:srgbClr val="336699"/>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it-IT" altLang="it-IT"/>
          </a:p>
        </p:txBody>
      </p:sp>
      <p:sp>
        <p:nvSpPr>
          <p:cNvPr id="26" name="Text Box 11"/>
          <p:cNvSpPr txBox="1">
            <a:spLocks noChangeArrowheads="1"/>
          </p:cNvSpPr>
          <p:nvPr/>
        </p:nvSpPr>
        <p:spPr bwMode="auto">
          <a:xfrm>
            <a:off x="758954" y="6430704"/>
            <a:ext cx="62722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400" b="1" i="1" dirty="0">
                <a:solidFill>
                  <a:srgbClr val="00B0F0"/>
                </a:solidFill>
              </a:rPr>
              <a:t>U.S. Agency for </a:t>
            </a:r>
            <a:r>
              <a:rPr lang="it-IT" altLang="it-IT" sz="1400" b="1" i="1" dirty="0" err="1">
                <a:solidFill>
                  <a:srgbClr val="00B0F0"/>
                </a:solidFill>
              </a:rPr>
              <a:t>Health</a:t>
            </a:r>
            <a:r>
              <a:rPr lang="it-IT" altLang="it-IT" sz="1400" b="1" i="1" dirty="0">
                <a:solidFill>
                  <a:srgbClr val="00B0F0"/>
                </a:solidFill>
              </a:rPr>
              <a:t> Care Policy and </a:t>
            </a:r>
            <a:r>
              <a:rPr lang="it-IT" altLang="it-IT" sz="1400" b="1" i="1" dirty="0" err="1">
                <a:solidFill>
                  <a:srgbClr val="00B0F0"/>
                </a:solidFill>
              </a:rPr>
              <a:t>Research</a:t>
            </a:r>
            <a:r>
              <a:rPr lang="it-IT" altLang="it-IT" sz="1400" b="1" i="1" dirty="0">
                <a:solidFill>
                  <a:srgbClr val="00B0F0"/>
                </a:solidFill>
              </a:rPr>
              <a:t> http://www.ahrq.gov/clinic/epc/</a:t>
            </a:r>
          </a:p>
        </p:txBody>
      </p:sp>
    </p:spTree>
    <p:extLst>
      <p:ext uri="{BB962C8B-B14F-4D97-AF65-F5344CB8AC3E}">
        <p14:creationId xmlns:p14="http://schemas.microsoft.com/office/powerpoint/2010/main" val="339594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0.7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strVal val="#ppt_w*0.70"/>
                                          </p:val>
                                        </p:tav>
                                        <p:tav tm="100000">
                                          <p:val>
                                            <p:strVal val="#ppt_w"/>
                                          </p:val>
                                        </p:tav>
                                      </p:tavLst>
                                    </p:anim>
                                    <p:anim calcmode="lin" valueType="num">
                                      <p:cBhvr>
                                        <p:cTn id="38" dur="1000" fill="hold"/>
                                        <p:tgtEl>
                                          <p:spTgt spid="15"/>
                                        </p:tgtEl>
                                        <p:attrNameLst>
                                          <p:attrName>ppt_h</p:attrName>
                                        </p:attrNameLst>
                                      </p:cBhvr>
                                      <p:tavLst>
                                        <p:tav tm="0">
                                          <p:val>
                                            <p:strVal val="#ppt_h"/>
                                          </p:val>
                                        </p:tav>
                                        <p:tav tm="100000">
                                          <p:val>
                                            <p:strVal val="#ppt_h"/>
                                          </p:val>
                                        </p:tav>
                                      </p:tavLst>
                                    </p:anim>
                                    <p:animEffect transition="in" filter="fade">
                                      <p:cBhvr>
                                        <p:cTn id="39" dur="1000"/>
                                        <p:tgtEl>
                                          <p:spTgt spid="1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1000" fill="hold"/>
                                        <p:tgtEl>
                                          <p:spTgt spid="25"/>
                                        </p:tgtEl>
                                        <p:attrNameLst>
                                          <p:attrName>ppt_w</p:attrName>
                                        </p:attrNameLst>
                                      </p:cBhvr>
                                      <p:tavLst>
                                        <p:tav tm="0">
                                          <p:val>
                                            <p:fltVal val="0"/>
                                          </p:val>
                                        </p:tav>
                                        <p:tav tm="100000">
                                          <p:val>
                                            <p:strVal val="#ppt_w"/>
                                          </p:val>
                                        </p:tav>
                                      </p:tavLst>
                                    </p:anim>
                                    <p:anim calcmode="lin" valueType="num">
                                      <p:cBhvr>
                                        <p:cTn id="44" dur="1000" fill="hold"/>
                                        <p:tgtEl>
                                          <p:spTgt spid="25"/>
                                        </p:tgtEl>
                                        <p:attrNameLst>
                                          <p:attrName>ppt_h</p:attrName>
                                        </p:attrNameLst>
                                      </p:cBhvr>
                                      <p:tavLst>
                                        <p:tav tm="0">
                                          <p:val>
                                            <p:fltVal val="0"/>
                                          </p:val>
                                        </p:tav>
                                        <p:tav tm="100000">
                                          <p:val>
                                            <p:strVal val="#ppt_h"/>
                                          </p:val>
                                        </p:tav>
                                      </p:tavLst>
                                    </p:anim>
                                    <p:animEffect transition="in" filter="fade">
                                      <p:cBhvr>
                                        <p:cTn id="45" dur="1000"/>
                                        <p:tgtEl>
                                          <p:spTgt spid="25"/>
                                        </p:tgtEl>
                                      </p:cBhvr>
                                    </p:animEffect>
                                  </p:childTnLst>
                                </p:cTn>
                              </p:par>
                            </p:childTnLst>
                          </p:cTn>
                        </p:par>
                        <p:par>
                          <p:cTn id="46" fill="hold">
                            <p:stCondLst>
                              <p:cond delay="70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Effect transition="in" filter="fade">
                                      <p:cBhvr>
                                        <p:cTn id="5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it-IT" altLang="it-IT" sz="3200"/>
              <a:t>GRADE: </a:t>
            </a:r>
            <a:r>
              <a:rPr lang="en-US" altLang="it-IT" sz="3200"/>
              <a:t>sequential process for developing guidelines</a:t>
            </a:r>
            <a:endParaRPr lang="it-IT" altLang="it-IT" sz="3200"/>
          </a:p>
        </p:txBody>
      </p:sp>
      <p:sp>
        <p:nvSpPr>
          <p:cNvPr id="3" name="Segnaposto contenuto 2"/>
          <p:cNvSpPr txBox="1">
            <a:spLocks/>
          </p:cNvSpPr>
          <p:nvPr/>
        </p:nvSpPr>
        <p:spPr>
          <a:xfrm>
            <a:off x="457200" y="1600200"/>
            <a:ext cx="8229600" cy="4525963"/>
          </a:xfrm>
          <a:prstGeom prst="rect">
            <a:avLst/>
          </a:prstGeom>
        </p:spPr>
        <p:txBody>
          <a:bodyPr rtlCol="0">
            <a:normAutofit fontScale="925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Font typeface="Wingdings" panose="05000000000000000000" pitchFamily="2" charset="2"/>
              <a:buNone/>
              <a:defRPr/>
            </a:pPr>
            <a:r>
              <a:rPr lang="it-IT" b="1"/>
              <a:t>First steps</a:t>
            </a:r>
          </a:p>
          <a:p>
            <a:pPr>
              <a:buFont typeface="Wingdings" panose="05000000000000000000" pitchFamily="2" charset="2"/>
              <a:buNone/>
              <a:defRPr/>
            </a:pPr>
            <a:r>
              <a:rPr lang="en-US"/>
              <a:t>1. </a:t>
            </a:r>
            <a:r>
              <a:rPr lang="en-US" b="1" i="1">
                <a:solidFill>
                  <a:srgbClr val="C00000"/>
                </a:solidFill>
              </a:rPr>
              <a:t>Establishing the process </a:t>
            </a:r>
            <a:r>
              <a:rPr lang="en-US"/>
              <a:t>— For example, prioritising problems, selecting a panel, declaring conflicts of interest, and agreeing on group processes</a:t>
            </a:r>
          </a:p>
          <a:p>
            <a:pPr>
              <a:buFont typeface="Wingdings" panose="05000000000000000000" pitchFamily="2" charset="2"/>
              <a:buNone/>
              <a:defRPr/>
            </a:pPr>
            <a:r>
              <a:rPr lang="en-US" b="1"/>
              <a:t>Preparatory steps</a:t>
            </a:r>
          </a:p>
          <a:p>
            <a:pPr>
              <a:buFont typeface="Wingdings" panose="05000000000000000000" pitchFamily="2" charset="2"/>
              <a:buNone/>
              <a:defRPr/>
            </a:pPr>
            <a:r>
              <a:rPr lang="en-US"/>
              <a:t>2. </a:t>
            </a:r>
            <a:r>
              <a:rPr lang="en-US" b="1" i="1">
                <a:solidFill>
                  <a:srgbClr val="C00000"/>
                </a:solidFill>
              </a:rPr>
              <a:t>Systematic review </a:t>
            </a:r>
            <a:r>
              <a:rPr lang="en-US" i="1"/>
              <a:t>—</a:t>
            </a:r>
            <a:r>
              <a:rPr lang="en-US"/>
              <a:t>The first step is to identify and critically appraise or prepare systematic reviews of the best available evidence for all important outcomes</a:t>
            </a:r>
          </a:p>
          <a:p>
            <a:pPr>
              <a:buFont typeface="Wingdings" panose="05000000000000000000" pitchFamily="2" charset="2"/>
              <a:buNone/>
              <a:defRPr/>
            </a:pPr>
            <a:r>
              <a:rPr lang="en-US"/>
              <a:t>3. </a:t>
            </a:r>
            <a:r>
              <a:rPr lang="en-US" b="1" i="1">
                <a:solidFill>
                  <a:srgbClr val="C00000"/>
                </a:solidFill>
              </a:rPr>
              <a:t>Prepare evidence profile for important outcomes</a:t>
            </a:r>
            <a:r>
              <a:rPr lang="en-US" i="1"/>
              <a:t> — Profiles are </a:t>
            </a:r>
            <a:r>
              <a:rPr lang="en-US"/>
              <a:t>needed for each subpopulation or risk group, based on the results of systematic reviews, and should include a quality assessment and a summary of findings</a:t>
            </a:r>
          </a:p>
          <a:p>
            <a:pPr>
              <a:defRPr/>
            </a:pPr>
            <a:endParaRPr lang="it-IT" dirty="0"/>
          </a:p>
        </p:txBody>
      </p:sp>
      <p:sp>
        <p:nvSpPr>
          <p:cNvPr id="6" name="Segnaposto numero diapositiva 5"/>
          <p:cNvSpPr>
            <a:spLocks noGrp="1"/>
          </p:cNvSpPr>
          <p:nvPr>
            <p:ph type="sldNum" sz="quarter" idx="12"/>
          </p:nvPr>
        </p:nvSpPr>
        <p:spPr>
          <a:xfrm>
            <a:off x="6553200" y="6356350"/>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8577F58-FEE1-472E-AD4B-F2D50D782CCE}" type="slidenum">
              <a:rPr lang="it-IT" altLang="it-IT">
                <a:solidFill>
                  <a:srgbClr val="898989"/>
                </a:solidFill>
              </a:rPr>
              <a:pPr/>
              <a:t>7</a:t>
            </a:fld>
            <a:endParaRPr lang="it-IT" altLang="it-IT">
              <a:solidFill>
                <a:srgbClr val="898989"/>
              </a:solidFill>
            </a:endParaRPr>
          </a:p>
        </p:txBody>
      </p:sp>
      <p:sp>
        <p:nvSpPr>
          <p:cNvPr id="7" name="CasellaDiTesto 6"/>
          <p:cNvSpPr txBox="1">
            <a:spLocks noChangeArrowheads="1"/>
          </p:cNvSpPr>
          <p:nvPr/>
        </p:nvSpPr>
        <p:spPr bwMode="auto">
          <a:xfrm>
            <a:off x="4356100" y="5949950"/>
            <a:ext cx="3940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600" b="1" i="1">
                <a:solidFill>
                  <a:srgbClr val="00B0F0"/>
                </a:solidFill>
              </a:rPr>
              <a:t>GRADE Working Group BMJ 2004; 328: 1490</a:t>
            </a:r>
          </a:p>
        </p:txBody>
      </p:sp>
      <p:sp>
        <p:nvSpPr>
          <p:cNvPr id="8" name="CasellaDiTesto 8"/>
          <p:cNvSpPr txBox="1">
            <a:spLocks noChangeArrowheads="1"/>
          </p:cNvSpPr>
          <p:nvPr/>
        </p:nvSpPr>
        <p:spPr bwMode="auto">
          <a:xfrm>
            <a:off x="827088" y="1268413"/>
            <a:ext cx="756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it-IT" sz="2000" b="1">
                <a:solidFill>
                  <a:srgbClr val="C00000"/>
                </a:solidFill>
              </a:rPr>
              <a:t>G</a:t>
            </a:r>
            <a:r>
              <a:rPr lang="en-US" altLang="it-IT" sz="2000">
                <a:solidFill>
                  <a:schemeClr val="tx2"/>
                </a:solidFill>
              </a:rPr>
              <a:t>rades of </a:t>
            </a:r>
            <a:r>
              <a:rPr lang="en-US" altLang="it-IT" sz="2000" b="1">
                <a:solidFill>
                  <a:srgbClr val="C00000"/>
                </a:solidFill>
              </a:rPr>
              <a:t>R</a:t>
            </a:r>
            <a:r>
              <a:rPr lang="en-US" altLang="it-IT" sz="2000">
                <a:solidFill>
                  <a:schemeClr val="tx2"/>
                </a:solidFill>
              </a:rPr>
              <a:t>ecommendation </a:t>
            </a:r>
            <a:r>
              <a:rPr lang="en-US" altLang="it-IT" sz="2000" b="1">
                <a:solidFill>
                  <a:srgbClr val="C00000"/>
                </a:solidFill>
              </a:rPr>
              <a:t>A</a:t>
            </a:r>
            <a:r>
              <a:rPr lang="en-US" altLang="it-IT" sz="2000">
                <a:solidFill>
                  <a:schemeClr val="tx2"/>
                </a:solidFill>
              </a:rPr>
              <a:t>ssessment, </a:t>
            </a:r>
            <a:r>
              <a:rPr lang="en-US" altLang="it-IT" sz="2000" b="1">
                <a:solidFill>
                  <a:srgbClr val="C00000"/>
                </a:solidFill>
              </a:rPr>
              <a:t>D</a:t>
            </a:r>
            <a:r>
              <a:rPr lang="en-US" altLang="it-IT" sz="2000">
                <a:solidFill>
                  <a:schemeClr val="tx2"/>
                </a:solidFill>
              </a:rPr>
              <a:t>evelopment and </a:t>
            </a:r>
            <a:r>
              <a:rPr lang="en-US" altLang="it-IT" sz="2000" b="1">
                <a:solidFill>
                  <a:srgbClr val="C00000"/>
                </a:solidFill>
              </a:rPr>
              <a:t>E</a:t>
            </a:r>
            <a:r>
              <a:rPr lang="en-US" altLang="it-IT" sz="2000">
                <a:solidFill>
                  <a:schemeClr val="tx2"/>
                </a:solidFill>
              </a:rPr>
              <a:t>valuation </a:t>
            </a:r>
            <a:endParaRPr lang="it-IT" altLang="it-IT" sz="2000">
              <a:solidFill>
                <a:schemeClr val="tx2"/>
              </a:solidFill>
            </a:endParaRPr>
          </a:p>
        </p:txBody>
      </p:sp>
    </p:spTree>
    <p:extLst>
      <p:ext uri="{BB962C8B-B14F-4D97-AF65-F5344CB8AC3E}">
        <p14:creationId xmlns:p14="http://schemas.microsoft.com/office/powerpoint/2010/main" val="352510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it-IT" altLang="it-IT"/>
              <a:t>GRADE: </a:t>
            </a:r>
            <a:r>
              <a:rPr lang="en-US" altLang="it-IT"/>
              <a:t>sequential process for developing guidelines</a:t>
            </a:r>
            <a:endParaRPr lang="it-IT" altLang="it-IT"/>
          </a:p>
        </p:txBody>
      </p:sp>
      <p:sp>
        <p:nvSpPr>
          <p:cNvPr id="3" name="Segnaposto contenuto 2"/>
          <p:cNvSpPr txBox="1">
            <a:spLocks/>
          </p:cNvSpPr>
          <p:nvPr/>
        </p:nvSpPr>
        <p:spPr>
          <a:xfrm>
            <a:off x="457200" y="1600200"/>
            <a:ext cx="8229600" cy="4525963"/>
          </a:xfrm>
          <a:prstGeom prst="rect">
            <a:avLst/>
          </a:prstGeom>
        </p:spPr>
        <p:txBody>
          <a:bodyPr rtlCol="0">
            <a:normAutofit fontScale="70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Font typeface="Wingdings" panose="05000000000000000000" pitchFamily="2" charset="2"/>
              <a:buNone/>
              <a:defRPr/>
            </a:pPr>
            <a:r>
              <a:rPr lang="en-US" b="1"/>
              <a:t>Grading quality of evidence and strength of recommendations</a:t>
            </a:r>
          </a:p>
          <a:p>
            <a:pPr>
              <a:buFont typeface="Wingdings" panose="05000000000000000000" pitchFamily="2" charset="2"/>
              <a:buNone/>
              <a:defRPr/>
            </a:pPr>
            <a:r>
              <a:rPr lang="en-US"/>
              <a:t>4. </a:t>
            </a:r>
            <a:r>
              <a:rPr lang="en-US" b="1" i="1">
                <a:solidFill>
                  <a:srgbClr val="C00000"/>
                </a:solidFill>
              </a:rPr>
              <a:t>Quality of evidence for each outcome</a:t>
            </a:r>
            <a:r>
              <a:rPr lang="en-US" i="1"/>
              <a:t>—Judged on information </a:t>
            </a:r>
            <a:r>
              <a:rPr lang="en-US"/>
              <a:t>summarized in the evidence profile and based on the criteria in table 2</a:t>
            </a:r>
          </a:p>
          <a:p>
            <a:pPr>
              <a:buFont typeface="Wingdings" panose="05000000000000000000" pitchFamily="2" charset="2"/>
              <a:buNone/>
              <a:defRPr/>
            </a:pPr>
            <a:r>
              <a:rPr lang="en-US"/>
              <a:t>5. </a:t>
            </a:r>
            <a:r>
              <a:rPr lang="en-US" b="1" i="1">
                <a:solidFill>
                  <a:srgbClr val="C00000"/>
                </a:solidFill>
              </a:rPr>
              <a:t>Relative importance of outcomes</a:t>
            </a:r>
            <a:r>
              <a:rPr lang="en-US" i="1"/>
              <a:t>—Only important outcomes </a:t>
            </a:r>
            <a:r>
              <a:rPr lang="en-US"/>
              <a:t>should be included in evidence profiles. The included outcomes should be classified as critical or important (but not critical) to a decision</a:t>
            </a:r>
          </a:p>
          <a:p>
            <a:pPr>
              <a:buFont typeface="Wingdings" panose="05000000000000000000" pitchFamily="2" charset="2"/>
              <a:buNone/>
              <a:defRPr/>
            </a:pPr>
            <a:r>
              <a:rPr lang="en-US"/>
              <a:t>6. </a:t>
            </a:r>
            <a:r>
              <a:rPr lang="en-US" b="1" i="1">
                <a:solidFill>
                  <a:srgbClr val="C00000"/>
                </a:solidFill>
              </a:rPr>
              <a:t>Overall quality of evidence</a:t>
            </a:r>
            <a:r>
              <a:rPr lang="en-US" i="1"/>
              <a:t>—The overall quality of evidence </a:t>
            </a:r>
            <a:r>
              <a:rPr lang="en-US"/>
              <a:t>should be judged across outcomes based on the lowest quality of evidence for any of the critical outcomes.</a:t>
            </a:r>
          </a:p>
          <a:p>
            <a:pPr>
              <a:buFont typeface="Wingdings" panose="05000000000000000000" pitchFamily="2" charset="2"/>
              <a:buNone/>
              <a:defRPr/>
            </a:pPr>
            <a:r>
              <a:rPr lang="en-US"/>
              <a:t>7. </a:t>
            </a:r>
            <a:r>
              <a:rPr lang="en-US" b="1" i="1">
                <a:solidFill>
                  <a:srgbClr val="C00000"/>
                </a:solidFill>
              </a:rPr>
              <a:t>Balance of benefits and harms</a:t>
            </a:r>
            <a:r>
              <a:rPr lang="en-US" i="1"/>
              <a:t>—The balance of benefits and </a:t>
            </a:r>
            <a:r>
              <a:rPr lang="en-US"/>
              <a:t>harms should be classified as net benefits, trade-offs, uncertain trade-offs, or no net benefits based on the important health benefits and harms</a:t>
            </a:r>
          </a:p>
          <a:p>
            <a:pPr>
              <a:buFont typeface="Wingdings" panose="05000000000000000000" pitchFamily="2" charset="2"/>
              <a:buNone/>
              <a:defRPr/>
            </a:pPr>
            <a:r>
              <a:rPr lang="en-US"/>
              <a:t>8. </a:t>
            </a:r>
            <a:r>
              <a:rPr lang="en-US" b="1" i="1">
                <a:solidFill>
                  <a:srgbClr val="C00000"/>
                </a:solidFill>
              </a:rPr>
              <a:t>Balance of net benefits and costs</a:t>
            </a:r>
            <a:r>
              <a:rPr lang="en-US" i="1"/>
              <a:t>—Are incremental health benefits </a:t>
            </a:r>
            <a:r>
              <a:rPr lang="en-US"/>
              <a:t>worth the costs? Because resources are always limited, it is important to consider costs (resource utilization) when making a reccommendation</a:t>
            </a:r>
          </a:p>
          <a:p>
            <a:pPr>
              <a:buFont typeface="Wingdings" panose="05000000000000000000" pitchFamily="2" charset="2"/>
              <a:buNone/>
              <a:defRPr/>
            </a:pPr>
            <a:r>
              <a:rPr lang="en-US"/>
              <a:t>9. </a:t>
            </a:r>
            <a:r>
              <a:rPr lang="en-US" b="1" i="1">
                <a:solidFill>
                  <a:srgbClr val="C00000"/>
                </a:solidFill>
              </a:rPr>
              <a:t>Strength of recommendation</a:t>
            </a:r>
            <a:r>
              <a:rPr lang="en-US" i="1"/>
              <a:t>—Recommendations should be </a:t>
            </a:r>
            <a:r>
              <a:rPr lang="en-US"/>
              <a:t>formulated to reflect their strength—that is, the extent to which one can be confident that adherence will do more good than harm</a:t>
            </a:r>
            <a:endParaRPr lang="en-US" dirty="0"/>
          </a:p>
        </p:txBody>
      </p:sp>
      <p:sp>
        <p:nvSpPr>
          <p:cNvPr id="6" name="Segnaposto numero diapositiva 5"/>
          <p:cNvSpPr>
            <a:spLocks noGrp="1"/>
          </p:cNvSpPr>
          <p:nvPr>
            <p:ph type="sldNum" sz="quarter" idx="12"/>
          </p:nvPr>
        </p:nvSpPr>
        <p:spPr>
          <a:xfrm>
            <a:off x="6553200" y="6356350"/>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4556DA9-EEAC-4B38-91B8-E64B1650B383}" type="slidenum">
              <a:rPr lang="it-IT" altLang="it-IT">
                <a:solidFill>
                  <a:srgbClr val="898989"/>
                </a:solidFill>
              </a:rPr>
              <a:pPr/>
              <a:t>8</a:t>
            </a:fld>
            <a:endParaRPr lang="it-IT" altLang="it-IT">
              <a:solidFill>
                <a:srgbClr val="898989"/>
              </a:solidFill>
            </a:endParaRPr>
          </a:p>
        </p:txBody>
      </p:sp>
      <p:sp>
        <p:nvSpPr>
          <p:cNvPr id="7" name="CasellaDiTesto 6"/>
          <p:cNvSpPr txBox="1">
            <a:spLocks noChangeArrowheads="1"/>
          </p:cNvSpPr>
          <p:nvPr/>
        </p:nvSpPr>
        <p:spPr bwMode="auto">
          <a:xfrm>
            <a:off x="4572000" y="5949950"/>
            <a:ext cx="3940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600" b="1" i="1">
                <a:solidFill>
                  <a:srgbClr val="00B0F0"/>
                </a:solidFill>
              </a:rPr>
              <a:t>GRADE Working Group BMJ 2004; 328: 1490</a:t>
            </a:r>
          </a:p>
        </p:txBody>
      </p:sp>
    </p:spTree>
    <p:extLst>
      <p:ext uri="{BB962C8B-B14F-4D97-AF65-F5344CB8AC3E}">
        <p14:creationId xmlns:p14="http://schemas.microsoft.com/office/powerpoint/2010/main" val="18348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00063" y="357188"/>
            <a:ext cx="8375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2800">
                <a:solidFill>
                  <a:schemeClr val="tx2"/>
                </a:solidFill>
                <a:latin typeface="Arial" panose="020B0604020202020204" pitchFamily="34" charset="0"/>
              </a:rPr>
              <a:t>Le indicazioni dell’IDF: </a:t>
            </a:r>
          </a:p>
          <a:p>
            <a:pPr algn="ctr"/>
            <a:r>
              <a:rPr lang="it-IT" altLang="it-IT" sz="2800">
                <a:solidFill>
                  <a:schemeClr val="tx2"/>
                </a:solidFill>
                <a:latin typeface="Arial" panose="020B0604020202020204" pitchFamily="34" charset="0"/>
              </a:rPr>
              <a:t>non reinventare la ruota</a:t>
            </a:r>
          </a:p>
        </p:txBody>
      </p:sp>
      <p:sp>
        <p:nvSpPr>
          <p:cNvPr id="3" name="Rectangle 16"/>
          <p:cNvSpPr>
            <a:spLocks noChangeArrowheads="1"/>
          </p:cNvSpPr>
          <p:nvPr/>
        </p:nvSpPr>
        <p:spPr bwMode="auto">
          <a:xfrm>
            <a:off x="4457700" y="2101850"/>
            <a:ext cx="441801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20000"/>
              </a:spcBef>
            </a:pPr>
            <a:r>
              <a:rPr lang="it-IT" altLang="it-IT" sz="1600" i="1"/>
              <a:t>	</a:t>
            </a:r>
            <a:r>
              <a:rPr lang="en-US" altLang="it-IT" sz="1600" i="1"/>
              <a:t>The IDF does not recommend </a:t>
            </a:r>
            <a:r>
              <a:rPr lang="en-US" altLang="it-IT" sz="1600" b="1" i="1"/>
              <a:t>‘</a:t>
            </a:r>
            <a:r>
              <a:rPr lang="en-US" altLang="it-IT" sz="1600" b="1" i="1">
                <a:solidFill>
                  <a:srgbClr val="C00000"/>
                </a:solidFill>
              </a:rPr>
              <a:t>reinventing the wheel’</a:t>
            </a:r>
            <a:r>
              <a:rPr lang="en-US" altLang="it-IT" sz="1600" i="1"/>
              <a:t>, but does strongly encourage the </a:t>
            </a:r>
            <a:r>
              <a:rPr lang="en-US" altLang="it-IT" sz="1600" i="1">
                <a:solidFill>
                  <a:srgbClr val="C00000"/>
                </a:solidFill>
              </a:rPr>
              <a:t>redesign of the wheel to suit local circumstances</a:t>
            </a:r>
            <a:r>
              <a:rPr lang="en-US" altLang="it-IT" sz="1600" i="1"/>
              <a:t>. A number of organizations have devoted considerable effort and spent large sums of money to develop full-process guidelines using personnel skilled in literature search and systematic review, people and resources not available in many countries.</a:t>
            </a:r>
          </a:p>
          <a:p>
            <a:pPr>
              <a:spcBef>
                <a:spcPct val="20000"/>
              </a:spcBef>
            </a:pPr>
            <a:r>
              <a:rPr lang="en-US" altLang="it-IT" sz="1600" i="1"/>
              <a:t>	</a:t>
            </a:r>
            <a:r>
              <a:rPr lang="en-US" altLang="it-IT" sz="1600" b="1" i="1">
                <a:solidFill>
                  <a:srgbClr val="C00000"/>
                </a:solidFill>
              </a:rPr>
              <a:t>Accordingly, it is strongly recommended that most new guideline developments will be derived guidelines, using the work performed and published by others as ‘seed’ or ‘source’ guidelines.</a:t>
            </a:r>
            <a:r>
              <a:rPr lang="en-US" altLang="it-IT" sz="1600" i="1">
                <a:solidFill>
                  <a:srgbClr val="C00000"/>
                </a:solidFill>
              </a:rPr>
              <a:t> </a:t>
            </a:r>
          </a:p>
        </p:txBody>
      </p:sp>
      <p:pic>
        <p:nvPicPr>
          <p:cNvPr id="4" name="Picture 21" descr="Immagine 3"/>
          <p:cNvPicPr>
            <a:picLocks noChangeAspect="1" noChangeArrowheads="1"/>
          </p:cNvPicPr>
          <p:nvPr/>
        </p:nvPicPr>
        <p:blipFill>
          <a:blip r:embed="rId2">
            <a:extLst>
              <a:ext uri="{28A0092B-C50C-407E-A947-70E740481C1C}">
                <a14:useLocalDpi xmlns:a14="http://schemas.microsoft.com/office/drawing/2010/main" val="0"/>
              </a:ext>
            </a:extLst>
          </a:blip>
          <a:srcRect l="623" r="934" b="2496"/>
          <a:stretch>
            <a:fillRect/>
          </a:stretch>
        </p:blipFill>
        <p:spPr bwMode="auto">
          <a:xfrm>
            <a:off x="1020763" y="1514475"/>
            <a:ext cx="3406775"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numero diapositiva 13"/>
          <p:cNvSpPr>
            <a:spLocks noGrp="1"/>
          </p:cNvSpPr>
          <p:nvPr>
            <p:ph type="sldNum" sz="quarter" idx="12"/>
          </p:nvPr>
        </p:nvSpPr>
        <p:spPr>
          <a:xfrm>
            <a:off x="6553200" y="6356350"/>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2A9B9F3-471B-4D40-874D-0206DC3B925F}" type="slidenum">
              <a:rPr lang="it-IT" altLang="it-IT">
                <a:solidFill>
                  <a:srgbClr val="898989"/>
                </a:solidFill>
              </a:rPr>
              <a:pPr/>
              <a:t>9</a:t>
            </a:fld>
            <a:endParaRPr lang="it-IT" altLang="it-IT">
              <a:solidFill>
                <a:srgbClr val="898989"/>
              </a:solidFill>
            </a:endParaRPr>
          </a:p>
        </p:txBody>
      </p:sp>
      <p:sp>
        <p:nvSpPr>
          <p:cNvPr id="8" name="Rettangolo 1"/>
          <p:cNvSpPr>
            <a:spLocks noChangeArrowheads="1"/>
          </p:cNvSpPr>
          <p:nvPr/>
        </p:nvSpPr>
        <p:spPr bwMode="auto">
          <a:xfrm>
            <a:off x="4476750" y="5959475"/>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400" b="1" i="1">
                <a:solidFill>
                  <a:srgbClr val="00B0F0"/>
                </a:solidFill>
              </a:rPr>
              <a:t>http://www.idf.org/guidelines/guidelines-development</a:t>
            </a:r>
          </a:p>
        </p:txBody>
      </p:sp>
    </p:spTree>
    <p:extLst>
      <p:ext uri="{BB962C8B-B14F-4D97-AF65-F5344CB8AC3E}">
        <p14:creationId xmlns:p14="http://schemas.microsoft.com/office/powerpoint/2010/main" val="93670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Goccia">
  <a:themeElements>
    <a:clrScheme name="Gocci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cci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Goccia</Template>
  <TotalTime>446</TotalTime>
  <Words>4002</Words>
  <Application>Microsoft Office PowerPoint</Application>
  <PresentationFormat>Widescreen</PresentationFormat>
  <Paragraphs>361</Paragraphs>
  <Slides>52</Slides>
  <Notes>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52</vt:i4>
      </vt:variant>
    </vt:vector>
  </HeadingPairs>
  <TitlesOfParts>
    <vt:vector size="62" baseType="lpstr">
      <vt:lpstr>MS PGothic</vt:lpstr>
      <vt:lpstr>Arial</vt:lpstr>
      <vt:lpstr>Calibri</vt:lpstr>
      <vt:lpstr>Calibri Light</vt:lpstr>
      <vt:lpstr>Symbol</vt:lpstr>
      <vt:lpstr>Times New Roman</vt:lpstr>
      <vt:lpstr>Tw Cen MT</vt:lpstr>
      <vt:lpstr>Verdana</vt:lpstr>
      <vt:lpstr>Wingdings</vt:lpstr>
      <vt:lpstr>Goccia</vt:lpstr>
      <vt:lpstr>„ STANDARD ITALIANI PER LA CURA DEL DIABETE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 Chantal</dc:creator>
  <cp:lastModifiedBy>Maria Chantal</cp:lastModifiedBy>
  <cp:revision>52</cp:revision>
  <dcterms:created xsi:type="dcterms:W3CDTF">2016-10-29T20:14:13Z</dcterms:created>
  <dcterms:modified xsi:type="dcterms:W3CDTF">2016-11-30T20:21:53Z</dcterms:modified>
</cp:coreProperties>
</file>