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80" r:id="rId5"/>
    <p:sldId id="281" r:id="rId6"/>
    <p:sldId id="286" r:id="rId7"/>
    <p:sldId id="269" r:id="rId8"/>
    <p:sldId id="270" r:id="rId9"/>
    <p:sldId id="282" r:id="rId10"/>
    <p:sldId id="319" r:id="rId11"/>
    <p:sldId id="292" r:id="rId12"/>
    <p:sldId id="293" r:id="rId13"/>
    <p:sldId id="288" r:id="rId14"/>
    <p:sldId id="287" r:id="rId15"/>
    <p:sldId id="289" r:id="rId16"/>
    <p:sldId id="321" r:id="rId17"/>
    <p:sldId id="301" r:id="rId18"/>
    <p:sldId id="296" r:id="rId19"/>
    <p:sldId id="298" r:id="rId20"/>
    <p:sldId id="275" r:id="rId21"/>
    <p:sldId id="290" r:id="rId22"/>
    <p:sldId id="291" r:id="rId23"/>
    <p:sldId id="294" r:id="rId24"/>
    <p:sldId id="268" r:id="rId25"/>
    <p:sldId id="323" r:id="rId26"/>
    <p:sldId id="324" r:id="rId27"/>
    <p:sldId id="278" r:id="rId28"/>
    <p:sldId id="311" r:id="rId29"/>
    <p:sldId id="312" r:id="rId30"/>
    <p:sldId id="317" r:id="rId31"/>
    <p:sldId id="313" r:id="rId32"/>
    <p:sldId id="302" r:id="rId33"/>
    <p:sldId id="266" r:id="rId34"/>
    <p:sldId id="265" r:id="rId35"/>
    <p:sldId id="308" r:id="rId36"/>
    <p:sldId id="263" r:id="rId37"/>
    <p:sldId id="306" r:id="rId38"/>
    <p:sldId id="307" r:id="rId39"/>
    <p:sldId id="267" r:id="rId40"/>
    <p:sldId id="314" r:id="rId41"/>
    <p:sldId id="303" r:id="rId42"/>
    <p:sldId id="297" r:id="rId43"/>
    <p:sldId id="316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Foglio1!$A$2</c:f>
              <c:strCache>
                <c:ptCount val="1"/>
                <c:pt idx="0">
                  <c:v>Attualmente  sta seguendo uno schema dietetico?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35.9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Sì</c:v>
                </c:pt>
              </c:strCache>
            </c:strRef>
          </c:tx>
          <c:spPr>
            <a:solidFill>
              <a:srgbClr val="00B050">
                <a:alpha val="9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cat>
            <c:strRef>
              <c:f>Foglio1!$A$2</c:f>
              <c:strCache>
                <c:ptCount val="1"/>
                <c:pt idx="0">
                  <c:v>Attualmente  sta seguendo uno schema dietetico?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64.099999999999994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086656"/>
        <c:axId val="331093320"/>
      </c:barChart>
      <c:catAx>
        <c:axId val="331086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093320"/>
        <c:crosses val="autoZero"/>
        <c:auto val="1"/>
        <c:lblAlgn val="ctr"/>
        <c:lblOffset val="100"/>
        <c:noMultiLvlLbl val="0"/>
      </c:catAx>
      <c:valAx>
        <c:axId val="331093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08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82972908621742E-2"/>
          <c:y val="1.4195535568787693E-2"/>
          <c:w val="0.94974603198966234"/>
          <c:h val="0.82073052520604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Dietista del Centro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Chi le ha suggerito/consegnato dieta attuale?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"Fai da te"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Chi le ha suggerito/consegnato dieta attuale?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Altro dietista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Chi le ha suggerito/consegnato dieta attuale?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Nutrizionista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Chi le ha suggerito/consegnato dieta attuale?</c:v>
                </c:pt>
              </c:strCache>
            </c:strRef>
          </c:cat>
          <c:val>
            <c:numRef>
              <c:f>Foglio1!$E$2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Consulenti aziende private che vendono prodotti dietetici/dimagranti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Chi le ha suggerito/consegnato dieta attuale?</c:v>
                </c:pt>
              </c:strCache>
            </c:strRef>
          </c:cat>
          <c:val>
            <c:numRef>
              <c:f>Foglio1!$F$2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1093712"/>
        <c:axId val="331090968"/>
      </c:barChart>
      <c:catAx>
        <c:axId val="33109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090968"/>
        <c:crosses val="autoZero"/>
        <c:auto val="1"/>
        <c:lblAlgn val="ctr"/>
        <c:lblOffset val="100"/>
        <c:noMultiLvlLbl val="0"/>
      </c:catAx>
      <c:valAx>
        <c:axId val="331090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09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589005764807179"/>
          <c:y val="2.8228113354352085E-2"/>
          <c:w val="0.40284066087734688"/>
          <c:h val="0.34947145828854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82972908621742E-2"/>
          <c:y val="1.4195535568787693E-2"/>
          <c:w val="0.94974603198966234"/>
          <c:h val="0.82073052520604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rigida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quale tipo di dieta preferirebbe?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sufficientemente libera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quale tipo di dieta preferirebbe?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più libera possibile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quale tipo di dieta preferirebbe?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strategica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quale tipo di dieta preferirebbe?</c:v>
                </c:pt>
              </c:strCache>
            </c:strRef>
          </c:cat>
          <c:val>
            <c:numRef>
              <c:f>Foglio1!$E$2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integratori/farmaci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quale tipo di dieta preferirebbe?</c:v>
                </c:pt>
              </c:strCache>
            </c:strRef>
          </c:cat>
          <c:val>
            <c:numRef>
              <c:f>Foglio1!$F$2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1087440"/>
        <c:axId val="331090576"/>
      </c:barChart>
      <c:catAx>
        <c:axId val="33108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090576"/>
        <c:crosses val="autoZero"/>
        <c:auto val="1"/>
        <c:lblAlgn val="ctr"/>
        <c:lblOffset val="100"/>
        <c:noMultiLvlLbl val="0"/>
      </c:catAx>
      <c:valAx>
        <c:axId val="331090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08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589005764807179"/>
          <c:y val="2.8228113354352085E-2"/>
          <c:w val="0.40284066087734688"/>
          <c:h val="0.236762816859168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57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82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07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03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09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34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85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46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7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5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10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09B2-21AD-4A22-B67B-DB14CC559403}" type="datetimeFigureOut">
              <a:rPr lang="it-IT" smtClean="0"/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AEBA-3993-44C7-AD74-503D49A1D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2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ardian.co.uk/society/2012/dec/10/diabetics-heart-attack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Il Diabetico in sola dieta: quale gestione per una adeguata prevenzione delle complicanze? 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08540" y="5587376"/>
            <a:ext cx="4542082" cy="394090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Simona Bo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281" y="3801827"/>
            <a:ext cx="3404424" cy="29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99" y="309598"/>
            <a:ext cx="8048186" cy="13901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533" y="1699773"/>
            <a:ext cx="8023052" cy="13505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9948"/>
            <a:ext cx="6737651" cy="30135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370" y="6237202"/>
            <a:ext cx="1542645" cy="33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812" y="3162864"/>
            <a:ext cx="5908350" cy="29406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1557" y="6216050"/>
            <a:ext cx="1322375" cy="35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06" y="240271"/>
            <a:ext cx="7027606" cy="2686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2" y="3158379"/>
            <a:ext cx="5133030" cy="27319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859" y="2043985"/>
            <a:ext cx="5009865" cy="442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249" y="260951"/>
            <a:ext cx="6484947" cy="61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2" y="435983"/>
            <a:ext cx="10454270" cy="13947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59" y="1780524"/>
            <a:ext cx="11008028" cy="414344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054444" y="2356123"/>
            <a:ext cx="1284648" cy="26141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51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5" y="2339294"/>
            <a:ext cx="11473011" cy="28049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02" y="435983"/>
            <a:ext cx="10454270" cy="139474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33909" y="3332231"/>
            <a:ext cx="10804506" cy="2356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33909" y="3741748"/>
            <a:ext cx="10804506" cy="2356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2" y="435983"/>
            <a:ext cx="10454270" cy="139474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629" y="1717967"/>
            <a:ext cx="7573252" cy="492962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165388" y="2619785"/>
            <a:ext cx="7163735" cy="224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165388" y="3041456"/>
            <a:ext cx="7163735" cy="224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165387" y="3265848"/>
            <a:ext cx="7163735" cy="224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4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09" y="813424"/>
            <a:ext cx="10519341" cy="537981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590282" y="3180766"/>
            <a:ext cx="2199048" cy="504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03075" y="303846"/>
            <a:ext cx="372089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C66"/>
                </a:solidFill>
                <a:latin typeface="Verdana" panose="020B0604030504040204" pitchFamily="34" charset="0"/>
              </a:rPr>
              <a:t>La salute in Piemonte 2000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02" y="57724"/>
            <a:ext cx="2175525" cy="7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307" y="89758"/>
            <a:ext cx="7755135" cy="68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3574"/>
            <a:ext cx="12121729" cy="10188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74583"/>
            <a:ext cx="12121729" cy="108761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8" y="224710"/>
            <a:ext cx="11688586" cy="21327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21" y="2365389"/>
            <a:ext cx="5104563" cy="72053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464197" y="4334719"/>
            <a:ext cx="966487" cy="2257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>
            <a:off x="2507588" y="4560425"/>
            <a:ext cx="94974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01953" y="5654695"/>
            <a:ext cx="1191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GCI = </a:t>
            </a:r>
            <a:r>
              <a:rPr lang="it-IT" sz="2400" b="1" dirty="0" err="1" smtClean="0"/>
              <a:t>guidelines</a:t>
            </a:r>
            <a:r>
              <a:rPr lang="it-IT" sz="2400" b="1" dirty="0" smtClean="0"/>
              <a:t> composite </a:t>
            </a:r>
            <a:r>
              <a:rPr lang="it-IT" sz="2400" b="1" dirty="0" err="1" smtClean="0"/>
              <a:t>indicator</a:t>
            </a:r>
            <a:r>
              <a:rPr lang="it-IT" sz="2400" b="1" dirty="0" smtClean="0"/>
              <a:t> </a:t>
            </a:r>
          </a:p>
          <a:p>
            <a:r>
              <a:rPr lang="it-IT" sz="2400" b="1" dirty="0" smtClean="0"/>
              <a:t>(HbA1c e almeno due valutazioni tra esame occhio, colesterolo, AER)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1732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310"/>
            <a:ext cx="11915249" cy="14837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0" y="1581700"/>
            <a:ext cx="11794938" cy="13405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8" y="3280807"/>
            <a:ext cx="11843250" cy="11739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75" y="4473367"/>
            <a:ext cx="11943215" cy="106913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052790" y="3433207"/>
            <a:ext cx="1649286" cy="21597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8112729" y="3428533"/>
            <a:ext cx="1649286" cy="21597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4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92211" y="168295"/>
            <a:ext cx="9547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/>
              <a:t>Il paziente con diabete di tipo 2 in sola dieta</a:t>
            </a:r>
            <a:endParaRPr lang="it-IT" sz="4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907337" y="1559529"/>
            <a:ext cx="637879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smtClean="0"/>
              <a:t>Prevalenza e caratteristiche</a:t>
            </a:r>
          </a:p>
          <a:p>
            <a:endParaRPr lang="it-IT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smtClean="0"/>
              <a:t>Rischio di complicanze croniche</a:t>
            </a:r>
          </a:p>
          <a:p>
            <a:endParaRPr lang="it-IT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smtClean="0"/>
              <a:t>…davvero dieta??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smtClean="0"/>
              <a:t>Miti</a:t>
            </a:r>
          </a:p>
          <a:p>
            <a:endParaRPr lang="it-IT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smtClean="0"/>
              <a:t>Quale gestione?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917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4638" y="751714"/>
            <a:ext cx="1121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Rischio di complicanze croniche nei pazienti diabetici in sola dieta</a:t>
            </a:r>
            <a:endParaRPr lang="it-IT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574" y="1770761"/>
            <a:ext cx="5779230" cy="47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663" y="230042"/>
            <a:ext cx="6142747" cy="624017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466664" y="1189281"/>
            <a:ext cx="1144403" cy="42185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0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27" y="1560580"/>
            <a:ext cx="11492939" cy="28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06" y="282516"/>
            <a:ext cx="7332029" cy="634775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54420" y="4235411"/>
            <a:ext cx="6041771" cy="718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6627"/>
            <a:ext cx="2889055" cy="10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" y="0"/>
            <a:ext cx="7025367" cy="20095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897" y="213910"/>
            <a:ext cx="2518335" cy="326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7" y="2174656"/>
            <a:ext cx="9252463" cy="45306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4144"/>
            <a:ext cx="11731192" cy="52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8" y="152179"/>
            <a:ext cx="6195858" cy="16719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816" y="152179"/>
            <a:ext cx="2307375" cy="2673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520" y="1824156"/>
            <a:ext cx="6819461" cy="500662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018081" y="3786626"/>
            <a:ext cx="6636412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48"/>
            <a:ext cx="9005356" cy="2013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4" y="2062548"/>
            <a:ext cx="7444030" cy="25370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" y="4599568"/>
            <a:ext cx="7404761" cy="78002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32" y="937851"/>
            <a:ext cx="3647014" cy="59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4638" y="751714"/>
            <a:ext cx="2997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…davvero dieta?</a:t>
            </a:r>
            <a:endParaRPr lang="it-IT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744" y="154108"/>
            <a:ext cx="5368426" cy="62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281" y="539190"/>
            <a:ext cx="7689788" cy="64107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55" y="0"/>
            <a:ext cx="4774771" cy="63641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523" y="170423"/>
            <a:ext cx="6025546" cy="3663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035960" y="1806361"/>
            <a:ext cx="1082695" cy="37529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015" y="2047582"/>
            <a:ext cx="6384207" cy="44766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8" y="236987"/>
            <a:ext cx="8820766" cy="1683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681" y="665996"/>
            <a:ext cx="3823651" cy="3201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6378361" y="4734685"/>
            <a:ext cx="1178061" cy="11948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774154"/>
            <a:ext cx="6582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 smtClean="0"/>
              <a:t>Prevalenza e caratteristiche dei pazienti </a:t>
            </a:r>
          </a:p>
          <a:p>
            <a:r>
              <a:rPr lang="it-IT" sz="3000" b="1" dirty="0" smtClean="0"/>
              <a:t>con diabete di tipo 2 in sola dieta</a:t>
            </a:r>
            <a:endParaRPr lang="it-IT" sz="30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15" y="1126921"/>
            <a:ext cx="4443346" cy="45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179" y="3078851"/>
            <a:ext cx="6288774" cy="36814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748" y="2630051"/>
            <a:ext cx="6104656" cy="448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6" y="66044"/>
            <a:ext cx="6803461" cy="2260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583" y="66044"/>
            <a:ext cx="4773641" cy="20778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165" y="2116828"/>
            <a:ext cx="2439225" cy="148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792" y="2105398"/>
            <a:ext cx="1265760" cy="1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732" y="225863"/>
            <a:ext cx="10731852" cy="65175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39"/>
            <a:ext cx="1723134" cy="99287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74200"/>
            <a:ext cx="3678616" cy="283800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2303763" y="1756339"/>
            <a:ext cx="2900275" cy="28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2228478" y="4500007"/>
            <a:ext cx="2900275" cy="28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2228478" y="4723077"/>
            <a:ext cx="3269142" cy="448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2303763" y="2179705"/>
            <a:ext cx="3067634" cy="207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1632456" y="1295867"/>
            <a:ext cx="521713" cy="2036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610751" y="1347290"/>
            <a:ext cx="521713" cy="2036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698357" y="4289854"/>
            <a:ext cx="521713" cy="2183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784856" y="1448267"/>
            <a:ext cx="521713" cy="2036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673393" y="4289854"/>
            <a:ext cx="521713" cy="2036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9648429" y="4289854"/>
            <a:ext cx="521713" cy="2036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20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86100" y="263661"/>
            <a:ext cx="3811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100 pazienti con diabete di tipo 2</a:t>
            </a:r>
          </a:p>
          <a:p>
            <a:r>
              <a:rPr lang="it-IT" sz="2000" b="1" dirty="0" smtClean="0"/>
              <a:t>Età  69.4 [7.8] anni</a:t>
            </a:r>
          </a:p>
          <a:p>
            <a:r>
              <a:rPr lang="it-IT" sz="2000" b="1" dirty="0" smtClean="0"/>
              <a:t>BMI 27.6 [5.8] Kg/m</a:t>
            </a:r>
            <a:r>
              <a:rPr lang="it-IT" sz="2000" b="1" baseline="30000" dirty="0" smtClean="0"/>
              <a:t>2</a:t>
            </a:r>
          </a:p>
          <a:p>
            <a:r>
              <a:rPr lang="it-IT" sz="2000" b="1" dirty="0" smtClean="0"/>
              <a:t>HbA1c 7.4 [1.0] %</a:t>
            </a:r>
          </a:p>
          <a:p>
            <a:r>
              <a:rPr lang="it-IT" sz="2000" b="1" dirty="0" smtClean="0"/>
              <a:t>Maschi 28.2%</a:t>
            </a:r>
          </a:p>
          <a:p>
            <a:r>
              <a:rPr lang="it-IT" sz="2000" b="1" dirty="0" smtClean="0"/>
              <a:t>Pensionati/casalinghe 84.6%</a:t>
            </a:r>
          </a:p>
          <a:p>
            <a:r>
              <a:rPr lang="it-IT" sz="2000" b="1" dirty="0" smtClean="0"/>
              <a:t>Lavoratori sedentari 12.8%</a:t>
            </a:r>
          </a:p>
          <a:p>
            <a:r>
              <a:rPr lang="it-IT" sz="2000" b="1" dirty="0" smtClean="0"/>
              <a:t>Diploma 51.3%</a:t>
            </a:r>
          </a:p>
          <a:p>
            <a:r>
              <a:rPr lang="it-IT" sz="2000" b="1" dirty="0" smtClean="0"/>
              <a:t>Laurea 12.8%		</a:t>
            </a:r>
            <a:endParaRPr lang="it-IT" sz="2000" b="1" dirty="0"/>
          </a:p>
        </p:txBody>
      </p:sp>
      <p:graphicFrame>
        <p:nvGraphicFramePr>
          <p:cNvPr id="18" name="Grafico 17"/>
          <p:cNvGraphicFramePr/>
          <p:nvPr>
            <p:extLst>
              <p:ext uri="{D42A27DB-BD31-4B8C-83A1-F6EECF244321}">
                <p14:modId xmlns:p14="http://schemas.microsoft.com/office/powerpoint/2010/main" val="3701826341"/>
              </p:ext>
            </p:extLst>
          </p:nvPr>
        </p:nvGraphicFramePr>
        <p:xfrm>
          <a:off x="4135120" y="119972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4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3346849267"/>
              </p:ext>
            </p:extLst>
          </p:nvPr>
        </p:nvGraphicFramePr>
        <p:xfrm>
          <a:off x="1077084" y="129025"/>
          <a:ext cx="10294013" cy="653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37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31229" y="810111"/>
            <a:ext cx="104623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5) Se lei potesse scegliere In base alle sue esperienze e/o preferenze, preferirebbe una dieta: (aggiungere suggerimenti):</a:t>
            </a:r>
            <a:endParaRPr lang="it-IT" dirty="0"/>
          </a:p>
          <a:p>
            <a:pPr lvl="0"/>
            <a:endParaRPr lang="it-IT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 smtClean="0"/>
              <a:t>Rigida</a:t>
            </a:r>
            <a:r>
              <a:rPr lang="it-IT" dirty="0"/>
              <a:t>, prevedendo un elenco preciso e </a:t>
            </a:r>
            <a:r>
              <a:rPr lang="it-IT" dirty="0" err="1"/>
              <a:t>grammato</a:t>
            </a:r>
            <a:r>
              <a:rPr lang="it-IT" dirty="0"/>
              <a:t> (con il valore del peso) degli alimenti che si possono mangiare ad ogni pasto, suggerendo giorno per giorno la qualità degli alimenti e le modalità di preparazione (ad esempio fornendo un menù preciso) </a:t>
            </a:r>
            <a:endParaRPr lang="it-IT" dirty="0" smtClean="0"/>
          </a:p>
          <a:p>
            <a:pPr lvl="0"/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Sufficientemente </a:t>
            </a:r>
            <a:r>
              <a:rPr lang="it-IT" dirty="0" smtClean="0"/>
              <a:t>libera, indicando </a:t>
            </a:r>
            <a:r>
              <a:rPr lang="it-IT" dirty="0"/>
              <a:t>gli alimenti permessi e quelli da limitare con le rispettive grammature, permettendo però al paziente la scelta quotidiana degli </a:t>
            </a:r>
            <a:r>
              <a:rPr lang="it-IT" dirty="0" smtClean="0"/>
              <a:t>alimenti</a:t>
            </a:r>
          </a:p>
          <a:p>
            <a:pPr lvl="0"/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Più </a:t>
            </a:r>
            <a:r>
              <a:rPr lang="it-IT" dirty="0" smtClean="0"/>
              <a:t>libera, </a:t>
            </a:r>
            <a:r>
              <a:rPr lang="it-IT" dirty="0"/>
              <a:t>non limitando le </a:t>
            </a:r>
            <a:r>
              <a:rPr lang="it-IT" dirty="0" smtClean="0"/>
              <a:t>grammature  degli </a:t>
            </a:r>
            <a:r>
              <a:rPr lang="it-IT" dirty="0"/>
              <a:t>alimenti </a:t>
            </a:r>
            <a:r>
              <a:rPr lang="it-IT" dirty="0" smtClean="0"/>
              <a:t>permessi</a:t>
            </a:r>
          </a:p>
          <a:p>
            <a:pPr lvl="0"/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 </a:t>
            </a:r>
            <a:r>
              <a:rPr lang="it-IT" dirty="0" smtClean="0"/>
              <a:t>Più </a:t>
            </a:r>
            <a:r>
              <a:rPr lang="it-IT" dirty="0"/>
              <a:t>strategica invogliando la persona a seguire di più lo schema dietetico dividendolo, per esempio, in diverse fasi, con introduzione progressiva degli </a:t>
            </a:r>
            <a:r>
              <a:rPr lang="it-IT" dirty="0" smtClean="0"/>
              <a:t>alimenti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 </a:t>
            </a:r>
            <a:r>
              <a:rPr lang="it-IT" dirty="0" smtClean="0"/>
              <a:t>Affiancata </a:t>
            </a:r>
            <a:r>
              <a:rPr lang="it-IT" dirty="0"/>
              <a:t>dall’assunzione di farmaci o integratori (che riducano l’assorbimento di nutrienti o aumentino il metabolismo) per renderla  più efficace</a:t>
            </a:r>
          </a:p>
        </p:txBody>
      </p:sp>
    </p:spTree>
    <p:extLst>
      <p:ext uri="{BB962C8B-B14F-4D97-AF65-F5344CB8AC3E}">
        <p14:creationId xmlns:p14="http://schemas.microsoft.com/office/powerpoint/2010/main" val="40842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2757599341"/>
              </p:ext>
            </p:extLst>
          </p:nvPr>
        </p:nvGraphicFramePr>
        <p:xfrm>
          <a:off x="1077084" y="129025"/>
          <a:ext cx="10294013" cy="653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www.blogdilifestyle.it/wp-content/uploads/2014/12/blogdilifestyle_1c1cafef6a81bf4fb7cf834b9fb39e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70" y="3762785"/>
            <a:ext cx="1286148" cy="72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s.cdn4.123rf.com/168nwm/markhayes/markhayes1010/markhayes101000073/8032634-uomo-obeso-400-kg--front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045" y="3394641"/>
            <a:ext cx="764434" cy="1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e - maturo, coppia., allegro, di mezza età, uomo, in, formalwear, seduta, a, suo, posto lavora, mentre, bello, donna matura, guardando, lui, e, presa a terra, suo, mano. Fotosearch - Cerca Archivi fotografici, Foto, Stampe, Immagini e Foto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661" y="2886840"/>
            <a:ext cx="876678" cy="13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yth - People with diabetes must follow a special die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54" y="0"/>
            <a:ext cx="7976245" cy="380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y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53" y="1336537"/>
            <a:ext cx="7976245" cy="380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y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52" y="2572801"/>
            <a:ext cx="7976245" cy="380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8" y="59078"/>
            <a:ext cx="4562011" cy="4372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671" y="0"/>
            <a:ext cx="5010054" cy="67134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047382" y="852692"/>
            <a:ext cx="2263316" cy="863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269804" y="2441204"/>
            <a:ext cx="2263316" cy="863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98" y="4307072"/>
            <a:ext cx="4497401" cy="24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83" y="1972077"/>
            <a:ext cx="9750479" cy="33965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36" y="51869"/>
            <a:ext cx="7568191" cy="1346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299" y="411569"/>
            <a:ext cx="2953440" cy="31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7" y="5102551"/>
            <a:ext cx="3243511" cy="1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chard Dough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3" y="226710"/>
            <a:ext cx="3771295" cy="226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90209" y="2587615"/>
            <a:ext cx="117091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effectLst/>
                <a:latin typeface="Guardian Egyptian Web"/>
              </a:rPr>
              <a:t>Type 2 diabetes and the diet that cured me</a:t>
            </a:r>
          </a:p>
          <a:p>
            <a:r>
              <a:rPr lang="en-US" sz="3600" b="1" cap="all" dirty="0"/>
              <a:t>W</a:t>
            </a:r>
            <a:r>
              <a:rPr lang="en-US" sz="3600" b="1" dirty="0"/>
              <a:t>hy me? </a:t>
            </a:r>
            <a:endParaRPr lang="en-US" sz="3600" b="1" dirty="0" smtClean="0"/>
          </a:p>
          <a:p>
            <a:r>
              <a:rPr lang="en-US" b="1" dirty="0" smtClean="0"/>
              <a:t>At </a:t>
            </a:r>
            <a:r>
              <a:rPr lang="en-US" b="1" dirty="0"/>
              <a:t>59 I was 10st 7lb, 5ft 7in, and had never been overweight. I ran and played cricket regularly and didn't drink alcohol excessively. Yet at a routine check-up I was told that I had type 2 diabetes. In 10 years I could be dependent on insulin, it could affect my sight, feet, ears, heart and I had a </a:t>
            </a:r>
            <a:r>
              <a:rPr lang="en-US" b="1" dirty="0">
                <a:hlinkClick r:id="rId3"/>
              </a:rPr>
              <a:t>36% greater chance of dying early</a:t>
            </a:r>
            <a:r>
              <a:rPr lang="en-US" b="1" dirty="0"/>
              <a:t>.</a:t>
            </a:r>
            <a:endParaRPr lang="en-US" b="1" i="0" dirty="0" smtClean="0">
              <a:effectLst/>
            </a:endParaRPr>
          </a:p>
          <a:p>
            <a:r>
              <a:rPr lang="en-US" b="1" i="0" dirty="0" smtClean="0">
                <a:effectLst/>
              </a:rPr>
              <a:t>After receiving a shock diagnosis of type 2 diabetes, I followed an extremely low-calorie eating plan and saw my blood sugar levels rapidly return to normal</a:t>
            </a:r>
            <a:endParaRPr lang="en-US" b="1" i="0" dirty="0">
              <a:effectLst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90209" y="5049828"/>
            <a:ext cx="113782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But </a:t>
            </a:r>
            <a:r>
              <a:rPr lang="en-US" b="1" dirty="0"/>
              <a:t>on day six, I felt really cold. It was mid-July but in the morning my fingertips were white and I had to wear a T-shirt, shirt, jumper and jacket to work. I was hungry, and just walking around the office was tiring. But I was down to 9st 3lb.</a:t>
            </a:r>
            <a:r>
              <a:rPr lang="en-US" b="1" i="0" dirty="0" smtClean="0">
                <a:solidFill>
                  <a:srgbClr val="333333"/>
                </a:solidFill>
                <a:effectLst/>
              </a:rPr>
              <a:t>By day eight, I was being called the "disappearing man", and began to feel a bit detached from my colleagues. While my energy levels were fine and glucose levels were 4.3mmol/L, constipation had set in, as a result of not drinking enough water. Thankfully, laxatives cured this. 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4629969" y="8506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http://www.theguardian.com/lifeandstyle/2013/may/12/type-2-diabetes-diet-cure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117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88" y="119993"/>
            <a:ext cx="8375456" cy="657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2920" y="622935"/>
            <a:ext cx="3950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/>
              <a:t>Quale gestione?</a:t>
            </a:r>
            <a:endParaRPr lang="it-IT" sz="4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25" y="2562105"/>
            <a:ext cx="6803461" cy="29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685" y="532722"/>
            <a:ext cx="5503545" cy="64673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2" y="0"/>
            <a:ext cx="5211048" cy="9270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2" y="988178"/>
            <a:ext cx="2953440" cy="3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510" y="342900"/>
            <a:ext cx="1117282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Il trattamento </a:t>
            </a:r>
            <a:r>
              <a:rPr lang="it-IT" sz="2000" b="1" dirty="0" smtClean="0"/>
              <a:t>farmacologico sembra </a:t>
            </a:r>
            <a:r>
              <a:rPr lang="it-IT" sz="2000" b="1" dirty="0"/>
              <a:t>funzionare come un </a:t>
            </a:r>
            <a:r>
              <a:rPr lang="it-IT" sz="2000" b="1" dirty="0" err="1"/>
              <a:t>reminder</a:t>
            </a:r>
            <a:r>
              <a:rPr lang="it-IT" sz="2000" b="1" dirty="0"/>
              <a:t> di malattia e necessità di assistenza clinica</a:t>
            </a:r>
          </a:p>
          <a:p>
            <a:endParaRPr lang="it-IT" sz="2000" b="1" dirty="0" smtClean="0"/>
          </a:p>
          <a:p>
            <a:endParaRPr lang="it-IT" sz="2000" b="1" dirty="0" smtClean="0"/>
          </a:p>
          <a:p>
            <a:r>
              <a:rPr lang="it-IT" sz="2000" b="1" dirty="0" smtClean="0"/>
              <a:t>La persona con diabete di tipo 2 in sola dieta riceve meno assistenza, controllo dei fattori di rischio cardiovascolari e follow-up, soprattutto al di fuori dei centri diabetologici, anche se presenta un rischio rilevante di sviluppare complicanze croniche</a:t>
            </a:r>
          </a:p>
          <a:p>
            <a:endParaRPr lang="it-IT" sz="2000" b="1" dirty="0" smtClean="0"/>
          </a:p>
          <a:p>
            <a:endParaRPr lang="it-IT" sz="2000" b="1" dirty="0"/>
          </a:p>
          <a:p>
            <a:r>
              <a:rPr lang="it-IT" sz="2000" b="1" dirty="0" smtClean="0"/>
              <a:t>L’implementazione delle linee guida impatta favorevolmente sulla prognosi della persona con diabete riducendone la morbilità e la mortalità</a:t>
            </a:r>
          </a:p>
          <a:p>
            <a:endParaRPr lang="it-IT" sz="2000" b="1" dirty="0"/>
          </a:p>
          <a:p>
            <a:endParaRPr lang="it-IT" sz="2000" b="1" dirty="0"/>
          </a:p>
          <a:p>
            <a:r>
              <a:rPr lang="it-IT" sz="2000" b="1" dirty="0" smtClean="0"/>
              <a:t>È indispensabile sensibilizzare la persona con diabete attraverso una corretta educazione anche in merito a tutti gli stimoli e informazioni che può ricevere dall’esterno</a:t>
            </a:r>
          </a:p>
          <a:p>
            <a:endParaRPr lang="it-IT" sz="2000" b="1" dirty="0" smtClean="0"/>
          </a:p>
          <a:p>
            <a:endParaRPr lang="it-IT" sz="2000" b="1" dirty="0"/>
          </a:p>
          <a:p>
            <a:r>
              <a:rPr lang="it-IT" sz="2000" b="1" dirty="0" smtClean="0"/>
              <a:t>La consapevolizzazione della persona con diabete potrebbe permettergli una partecipazione attiva alla sua cura, che per quanto riguarda lo stile di vita dovrebbe essere il più possibile «personalizzata»</a:t>
            </a:r>
          </a:p>
        </p:txBody>
      </p:sp>
    </p:spTree>
    <p:extLst>
      <p:ext uri="{BB962C8B-B14F-4D97-AF65-F5344CB8AC3E}">
        <p14:creationId xmlns:p14="http://schemas.microsoft.com/office/powerpoint/2010/main" val="247119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45770" y="737235"/>
            <a:ext cx="4965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/>
              <a:t>Grazie per l’attenzione</a:t>
            </a:r>
            <a:endParaRPr lang="it-IT" sz="40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005" y="1091178"/>
            <a:ext cx="5466895" cy="46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929" y="215603"/>
            <a:ext cx="7040319" cy="661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2" y="435983"/>
            <a:ext cx="10454270" cy="13947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04" y="2361732"/>
            <a:ext cx="11478265" cy="21990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03" y="4962757"/>
            <a:ext cx="11539271" cy="98925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337639" y="3130276"/>
            <a:ext cx="1840020" cy="460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3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1" y="600250"/>
            <a:ext cx="11719312" cy="49983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5" y="5671753"/>
            <a:ext cx="3421988" cy="11862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217" y="5521114"/>
            <a:ext cx="2676555" cy="10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46" y="953669"/>
            <a:ext cx="10196325" cy="43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58" y="333348"/>
            <a:ext cx="9828227" cy="5113783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1093915" y="4179313"/>
            <a:ext cx="3562233" cy="10995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841" y="5660741"/>
            <a:ext cx="3594479" cy="11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Rosso arancion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7343</TotalTime>
  <Words>533</Words>
  <Application>Microsoft Office PowerPoint</Application>
  <PresentationFormat>Widescreen</PresentationFormat>
  <Paragraphs>60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Guardian Egyptian Web</vt:lpstr>
      <vt:lpstr>Verdana</vt:lpstr>
      <vt:lpstr>Tema di Office</vt:lpstr>
      <vt:lpstr>Il Diabetico in sola dieta: quale gestione per una adeguata prevenzione delle complicanze?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Diabetico in sola dieta: quale gestione per una adeguata prevenzione delle complicanze?</dc:title>
  <dc:creator>Luca Scaglione</dc:creator>
  <cp:lastModifiedBy>Luca Scaglione</cp:lastModifiedBy>
  <cp:revision>198</cp:revision>
  <dcterms:created xsi:type="dcterms:W3CDTF">2015-06-02T07:13:18Z</dcterms:created>
  <dcterms:modified xsi:type="dcterms:W3CDTF">2015-06-19T20:51:33Z</dcterms:modified>
</cp:coreProperties>
</file>