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4" r:id="rId3"/>
    <p:sldId id="259" r:id="rId4"/>
    <p:sldId id="260" r:id="rId5"/>
    <p:sldId id="256" r:id="rId6"/>
    <p:sldId id="265" r:id="rId7"/>
    <p:sldId id="266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derico Finessi" initials="FF" lastIdx="0" clrIdx="0">
    <p:extLst>
      <p:ext uri="{19B8F6BF-5375-455C-9EA6-DF929625EA0E}">
        <p15:presenceInfo xmlns:p15="http://schemas.microsoft.com/office/powerpoint/2012/main" userId="1e44fa73c79d7a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E3F"/>
    <a:srgbClr val="EBF37F"/>
    <a:srgbClr val="DEF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C81336-F4BB-40A4-81ED-750043C081DE}" type="doc">
      <dgm:prSet loTypeId="urn:microsoft.com/office/officeart/2005/8/layout/radial2" loCatId="relationship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it-IT"/>
        </a:p>
      </dgm:t>
    </dgm:pt>
    <dgm:pt modelId="{94C197BF-0E8C-4CF9-808B-829881A4E7E4}">
      <dgm:prSet phldrT="[Testo]"/>
      <dgm:spPr/>
      <dgm:t>
        <a:bodyPr/>
        <a:lstStyle/>
        <a:p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HG + </a:t>
          </a:r>
          <a:r>
            <a:rPr lang="it-IT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hypoxia</a:t>
          </a:r>
          <a:endParaRPr lang="it-IT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D1C0FA-54F1-43A6-BA50-EF442FF3C794}" type="parTrans" cxnId="{652777EF-BEDA-42F1-AA12-A25707C9E840}">
      <dgm:prSet/>
      <dgm:spPr/>
      <dgm:t>
        <a:bodyPr/>
        <a:lstStyle/>
        <a:p>
          <a:endParaRPr lang="it-IT"/>
        </a:p>
      </dgm:t>
    </dgm:pt>
    <dgm:pt modelId="{047E427A-7E0C-4851-9A41-16ABC7A8DF36}" type="sibTrans" cxnId="{652777EF-BEDA-42F1-AA12-A25707C9E840}">
      <dgm:prSet/>
      <dgm:spPr/>
      <dgm:t>
        <a:bodyPr/>
        <a:lstStyle/>
        <a:p>
          <a:endParaRPr lang="it-IT"/>
        </a:p>
      </dgm:t>
    </dgm:pt>
    <dgm:pt modelId="{FF15967A-450C-4BD1-9163-0B7DA2F3E682}">
      <dgm:prSet phldrT="[Testo]"/>
      <dgm:spPr/>
      <dgm:t>
        <a:bodyPr/>
        <a:lstStyle/>
        <a:p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HG</a:t>
          </a:r>
          <a:endParaRPr lang="it-IT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6EEF67-9AB9-494A-9716-7F12FF6F6F14}" type="parTrans" cxnId="{07716A7B-D8CE-463A-8DA4-A6ED5303A145}">
      <dgm:prSet/>
      <dgm:spPr/>
      <dgm:t>
        <a:bodyPr/>
        <a:lstStyle/>
        <a:p>
          <a:endParaRPr lang="it-IT"/>
        </a:p>
      </dgm:t>
    </dgm:pt>
    <dgm:pt modelId="{15BDA927-46C8-4EA9-A918-1FE2953DFD31}" type="sibTrans" cxnId="{07716A7B-D8CE-463A-8DA4-A6ED5303A145}">
      <dgm:prSet/>
      <dgm:spPr/>
      <dgm:t>
        <a:bodyPr/>
        <a:lstStyle/>
        <a:p>
          <a:endParaRPr lang="it-IT"/>
        </a:p>
      </dgm:t>
    </dgm:pt>
    <dgm:pt modelId="{1473081F-CD02-4A0F-8C5F-325FD28EF84A}">
      <dgm:prSet phldrT="[Testo]"/>
      <dgm:spPr/>
      <dgm:t>
        <a:bodyPr/>
        <a:lstStyle/>
        <a:p>
          <a:r>
            <a:rPr lang="it-IT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NG+</a:t>
          </a:r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hypoxia</a:t>
          </a:r>
          <a:endParaRPr lang="it-IT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08799-0832-4E44-8C18-8952EAFBEE76}" type="parTrans" cxnId="{D3F44174-C38F-49E6-9716-E1CE6442702C}">
      <dgm:prSet/>
      <dgm:spPr/>
      <dgm:t>
        <a:bodyPr/>
        <a:lstStyle/>
        <a:p>
          <a:endParaRPr lang="it-IT"/>
        </a:p>
      </dgm:t>
    </dgm:pt>
    <dgm:pt modelId="{29A0909D-0603-45B7-B333-5063EDE486AF}" type="sibTrans" cxnId="{D3F44174-C38F-49E6-9716-E1CE6442702C}">
      <dgm:prSet/>
      <dgm:spPr/>
      <dgm:t>
        <a:bodyPr/>
        <a:lstStyle/>
        <a:p>
          <a:endParaRPr lang="it-IT"/>
        </a:p>
      </dgm:t>
    </dgm:pt>
    <dgm:pt modelId="{923EA97F-6C56-4735-B0A4-37AD80F46783}">
      <dgm:prSet phldrT="[Testo]"/>
      <dgm:spPr/>
      <dgm:t>
        <a:bodyPr/>
        <a:lstStyle/>
        <a:p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</a:t>
          </a:r>
          <a:endParaRPr lang="it-IT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83D152-3CA9-4BB6-895E-344B5C8FCBEF}" type="parTrans" cxnId="{9ADCE865-0EF0-4C2D-AE47-1539877FDD1F}">
      <dgm:prSet/>
      <dgm:spPr/>
      <dgm:t>
        <a:bodyPr/>
        <a:lstStyle/>
        <a:p>
          <a:endParaRPr lang="it-IT"/>
        </a:p>
      </dgm:t>
    </dgm:pt>
    <dgm:pt modelId="{395BEB0F-73C6-40CC-8658-5C13FD71C823}" type="sibTrans" cxnId="{9ADCE865-0EF0-4C2D-AE47-1539877FDD1F}">
      <dgm:prSet/>
      <dgm:spPr/>
      <dgm:t>
        <a:bodyPr/>
        <a:lstStyle/>
        <a:p>
          <a:endParaRPr lang="it-IT"/>
        </a:p>
      </dgm:t>
    </dgm:pt>
    <dgm:pt modelId="{2EFD0A17-0F10-4A2C-9BB6-A206F5DE479D}" type="pres">
      <dgm:prSet presAssocID="{1CC81336-F4BB-40A4-81ED-750043C081D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153148F-A496-4B52-B3BF-D1AF1A71AB4F}" type="pres">
      <dgm:prSet presAssocID="{1CC81336-F4BB-40A4-81ED-750043C081DE}" presName="cycle" presStyleCnt="0"/>
      <dgm:spPr/>
    </dgm:pt>
    <dgm:pt modelId="{3ABB780D-7238-4AFE-882B-550240DAA740}" type="pres">
      <dgm:prSet presAssocID="{1CC81336-F4BB-40A4-81ED-750043C081DE}" presName="centerShape" presStyleCnt="0"/>
      <dgm:spPr/>
    </dgm:pt>
    <dgm:pt modelId="{9F4518F7-240B-49AC-8F4E-7E34D642027A}" type="pres">
      <dgm:prSet presAssocID="{1CC81336-F4BB-40A4-81ED-750043C081DE}" presName="connSite" presStyleLbl="node1" presStyleIdx="0" presStyleCnt="5"/>
      <dgm:spPr/>
    </dgm:pt>
    <dgm:pt modelId="{C9BADDC4-A717-4BC7-ABED-00C484C7BC46}" type="pres">
      <dgm:prSet presAssocID="{1CC81336-F4BB-40A4-81ED-750043C081DE}" presName="visible" presStyleLbl="node1" presStyleIdx="0" presStyleCnt="5" custLinFactNeighborX="-17391" custLinFactNeighborY="-1737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95430DCF-2804-47E5-9152-1D6D88AEFC38}" type="pres">
      <dgm:prSet presAssocID="{D4D1C0FA-54F1-43A6-BA50-EF442FF3C794}" presName="Name25" presStyleLbl="parChTrans1D1" presStyleIdx="0" presStyleCnt="4"/>
      <dgm:spPr/>
      <dgm:t>
        <a:bodyPr/>
        <a:lstStyle/>
        <a:p>
          <a:endParaRPr lang="it-IT"/>
        </a:p>
      </dgm:t>
    </dgm:pt>
    <dgm:pt modelId="{E05168CA-A2BF-43DF-8EA3-033DC433164E}" type="pres">
      <dgm:prSet presAssocID="{94C197BF-0E8C-4CF9-808B-829881A4E7E4}" presName="node" presStyleCnt="0"/>
      <dgm:spPr/>
    </dgm:pt>
    <dgm:pt modelId="{5B397FF9-8033-4798-851D-FA4C35E299E8}" type="pres">
      <dgm:prSet presAssocID="{94C197BF-0E8C-4CF9-808B-829881A4E7E4}" presName="parentNode" presStyleLbl="node1" presStyleIdx="1" presStyleCnt="5" custLinFactNeighborX="1789" custLinFactNeighborY="-3015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83B6619-E15D-4A8E-9D8C-3AA137574688}" type="pres">
      <dgm:prSet presAssocID="{94C197BF-0E8C-4CF9-808B-829881A4E7E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B0F9F6A-6F27-4F68-ADF3-DC292039CAFF}" type="pres">
      <dgm:prSet presAssocID="{E26EEF67-9AB9-494A-9716-7F12FF6F6F14}" presName="Name25" presStyleLbl="parChTrans1D1" presStyleIdx="1" presStyleCnt="4"/>
      <dgm:spPr/>
      <dgm:t>
        <a:bodyPr/>
        <a:lstStyle/>
        <a:p>
          <a:endParaRPr lang="it-IT"/>
        </a:p>
      </dgm:t>
    </dgm:pt>
    <dgm:pt modelId="{F991E684-DD90-40C9-9928-55F312187937}" type="pres">
      <dgm:prSet presAssocID="{FF15967A-450C-4BD1-9163-0B7DA2F3E682}" presName="node" presStyleCnt="0"/>
      <dgm:spPr/>
    </dgm:pt>
    <dgm:pt modelId="{C1D2EC8F-44CF-463B-B174-BDDF907E6A68}" type="pres">
      <dgm:prSet presAssocID="{FF15967A-450C-4BD1-9163-0B7DA2F3E682}" presName="parentNode" presStyleLbl="node1" presStyleIdx="2" presStyleCnt="5" custLinFactNeighborY="-14259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0E51E1A-C4D6-4723-8C51-32D2E2E7394F}" type="pres">
      <dgm:prSet presAssocID="{FF15967A-450C-4BD1-9163-0B7DA2F3E68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3CE2BEB-C4E1-4379-AB7E-9D86DF196A4C}" type="pres">
      <dgm:prSet presAssocID="{84908799-0832-4E44-8C18-8952EAFBEE76}" presName="Name25" presStyleLbl="parChTrans1D1" presStyleIdx="2" presStyleCnt="4"/>
      <dgm:spPr/>
      <dgm:t>
        <a:bodyPr/>
        <a:lstStyle/>
        <a:p>
          <a:endParaRPr lang="it-IT"/>
        </a:p>
      </dgm:t>
    </dgm:pt>
    <dgm:pt modelId="{FDB54F63-2ABB-4D63-A36C-B7403FE1FF4D}" type="pres">
      <dgm:prSet presAssocID="{1473081F-CD02-4A0F-8C5F-325FD28EF84A}" presName="node" presStyleCnt="0"/>
      <dgm:spPr/>
    </dgm:pt>
    <dgm:pt modelId="{112669F0-4793-4CFB-A218-9EF76E73A9E7}" type="pres">
      <dgm:prSet presAssocID="{1473081F-CD02-4A0F-8C5F-325FD28EF84A}" presName="parentNode" presStyleLbl="node1" presStyleIdx="3" presStyleCnt="5" custLinFactNeighborY="-2301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52C3F0F-80DE-4064-9FDB-05C132F5CFF2}" type="pres">
      <dgm:prSet presAssocID="{1473081F-CD02-4A0F-8C5F-325FD28EF84A}" presName="childNode" presStyleLbl="revTx" presStyleIdx="0" presStyleCnt="0">
        <dgm:presLayoutVars>
          <dgm:bulletEnabled val="1"/>
        </dgm:presLayoutVars>
      </dgm:prSet>
      <dgm:spPr/>
    </dgm:pt>
    <dgm:pt modelId="{946DD99F-3A1F-4307-9ECE-3E1857C985A3}" type="pres">
      <dgm:prSet presAssocID="{BF83D152-3CA9-4BB6-895E-344B5C8FCBEF}" presName="Name25" presStyleLbl="parChTrans1D1" presStyleIdx="3" presStyleCnt="4"/>
      <dgm:spPr/>
      <dgm:t>
        <a:bodyPr/>
        <a:lstStyle/>
        <a:p>
          <a:endParaRPr lang="it-IT"/>
        </a:p>
      </dgm:t>
    </dgm:pt>
    <dgm:pt modelId="{A5D21FB1-49BA-4872-A34D-1F471CD0FCFD}" type="pres">
      <dgm:prSet presAssocID="{923EA97F-6C56-4735-B0A4-37AD80F46783}" presName="node" presStyleCnt="0"/>
      <dgm:spPr/>
    </dgm:pt>
    <dgm:pt modelId="{736172BA-C446-463E-B74B-7314622CBEA0}" type="pres">
      <dgm:prSet presAssocID="{923EA97F-6C56-4735-B0A4-37AD80F46783}" presName="parentNode" presStyleLbl="node1" presStyleIdx="4" presStyleCnt="5" custLinFactNeighborY="-4655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8721EA4-D742-4E82-9BFF-999B1E46FE1D}" type="pres">
      <dgm:prSet presAssocID="{923EA97F-6C56-4735-B0A4-37AD80F4678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5AC64BF-8264-46C8-9970-46C696A33339}" type="presOf" srcId="{1473081F-CD02-4A0F-8C5F-325FD28EF84A}" destId="{112669F0-4793-4CFB-A218-9EF76E73A9E7}" srcOrd="0" destOrd="0" presId="urn:microsoft.com/office/officeart/2005/8/layout/radial2"/>
    <dgm:cxn modelId="{D3F44174-C38F-49E6-9716-E1CE6442702C}" srcId="{1CC81336-F4BB-40A4-81ED-750043C081DE}" destId="{1473081F-CD02-4A0F-8C5F-325FD28EF84A}" srcOrd="2" destOrd="0" parTransId="{84908799-0832-4E44-8C18-8952EAFBEE76}" sibTransId="{29A0909D-0603-45B7-B333-5063EDE486AF}"/>
    <dgm:cxn modelId="{07716A7B-D8CE-463A-8DA4-A6ED5303A145}" srcId="{1CC81336-F4BB-40A4-81ED-750043C081DE}" destId="{FF15967A-450C-4BD1-9163-0B7DA2F3E682}" srcOrd="1" destOrd="0" parTransId="{E26EEF67-9AB9-494A-9716-7F12FF6F6F14}" sibTransId="{15BDA927-46C8-4EA9-A918-1FE2953DFD31}"/>
    <dgm:cxn modelId="{62940753-0B4D-4B88-B9BB-981814B2AD86}" type="presOf" srcId="{BF83D152-3CA9-4BB6-895E-344B5C8FCBEF}" destId="{946DD99F-3A1F-4307-9ECE-3E1857C985A3}" srcOrd="0" destOrd="0" presId="urn:microsoft.com/office/officeart/2005/8/layout/radial2"/>
    <dgm:cxn modelId="{041AEF6F-448C-4533-8F27-8180AE2BB84A}" type="presOf" srcId="{E26EEF67-9AB9-494A-9716-7F12FF6F6F14}" destId="{FB0F9F6A-6F27-4F68-ADF3-DC292039CAFF}" srcOrd="0" destOrd="0" presId="urn:microsoft.com/office/officeart/2005/8/layout/radial2"/>
    <dgm:cxn modelId="{9ADCE865-0EF0-4C2D-AE47-1539877FDD1F}" srcId="{1CC81336-F4BB-40A4-81ED-750043C081DE}" destId="{923EA97F-6C56-4735-B0A4-37AD80F46783}" srcOrd="3" destOrd="0" parTransId="{BF83D152-3CA9-4BB6-895E-344B5C8FCBEF}" sibTransId="{395BEB0F-73C6-40CC-8658-5C13FD71C823}"/>
    <dgm:cxn modelId="{10B12954-E065-4827-AC90-0F4413031299}" type="presOf" srcId="{D4D1C0FA-54F1-43A6-BA50-EF442FF3C794}" destId="{95430DCF-2804-47E5-9152-1D6D88AEFC38}" srcOrd="0" destOrd="0" presId="urn:microsoft.com/office/officeart/2005/8/layout/radial2"/>
    <dgm:cxn modelId="{FBA3EDDE-C08A-4398-A4EA-475427BF562C}" type="presOf" srcId="{84908799-0832-4E44-8C18-8952EAFBEE76}" destId="{E3CE2BEB-C4E1-4379-AB7E-9D86DF196A4C}" srcOrd="0" destOrd="0" presId="urn:microsoft.com/office/officeart/2005/8/layout/radial2"/>
    <dgm:cxn modelId="{504BB0CC-34F1-4C56-A630-AD512529DBA2}" type="presOf" srcId="{1CC81336-F4BB-40A4-81ED-750043C081DE}" destId="{2EFD0A17-0F10-4A2C-9BB6-A206F5DE479D}" srcOrd="0" destOrd="0" presId="urn:microsoft.com/office/officeart/2005/8/layout/radial2"/>
    <dgm:cxn modelId="{7B183CB2-6E28-4D02-9F6D-E48804EF284D}" type="presOf" srcId="{FF15967A-450C-4BD1-9163-0B7DA2F3E682}" destId="{C1D2EC8F-44CF-463B-B174-BDDF907E6A68}" srcOrd="0" destOrd="0" presId="urn:microsoft.com/office/officeart/2005/8/layout/radial2"/>
    <dgm:cxn modelId="{652777EF-BEDA-42F1-AA12-A25707C9E840}" srcId="{1CC81336-F4BB-40A4-81ED-750043C081DE}" destId="{94C197BF-0E8C-4CF9-808B-829881A4E7E4}" srcOrd="0" destOrd="0" parTransId="{D4D1C0FA-54F1-43A6-BA50-EF442FF3C794}" sibTransId="{047E427A-7E0C-4851-9A41-16ABC7A8DF36}"/>
    <dgm:cxn modelId="{9EEDF03C-D9B6-4581-BD47-54BC7B3BE3A8}" type="presOf" srcId="{94C197BF-0E8C-4CF9-808B-829881A4E7E4}" destId="{5B397FF9-8033-4798-851D-FA4C35E299E8}" srcOrd="0" destOrd="0" presId="urn:microsoft.com/office/officeart/2005/8/layout/radial2"/>
    <dgm:cxn modelId="{57C52ACC-FFE0-487C-B38B-D4D1576154F2}" type="presOf" srcId="{923EA97F-6C56-4735-B0A4-37AD80F46783}" destId="{736172BA-C446-463E-B74B-7314622CBEA0}" srcOrd="0" destOrd="0" presId="urn:microsoft.com/office/officeart/2005/8/layout/radial2"/>
    <dgm:cxn modelId="{CC403595-9746-4485-9379-621245D14853}" type="presParOf" srcId="{2EFD0A17-0F10-4A2C-9BB6-A206F5DE479D}" destId="{B153148F-A496-4B52-B3BF-D1AF1A71AB4F}" srcOrd="0" destOrd="0" presId="urn:microsoft.com/office/officeart/2005/8/layout/radial2"/>
    <dgm:cxn modelId="{01C14BCF-9DDC-4170-AC8D-F6C6BCDB8F0B}" type="presParOf" srcId="{B153148F-A496-4B52-B3BF-D1AF1A71AB4F}" destId="{3ABB780D-7238-4AFE-882B-550240DAA740}" srcOrd="0" destOrd="0" presId="urn:microsoft.com/office/officeart/2005/8/layout/radial2"/>
    <dgm:cxn modelId="{5425AC1D-A2F1-4ED4-B864-44D6DCF300D3}" type="presParOf" srcId="{3ABB780D-7238-4AFE-882B-550240DAA740}" destId="{9F4518F7-240B-49AC-8F4E-7E34D642027A}" srcOrd="0" destOrd="0" presId="urn:microsoft.com/office/officeart/2005/8/layout/radial2"/>
    <dgm:cxn modelId="{CE4072DD-8201-4E69-B6D1-84420CD11548}" type="presParOf" srcId="{3ABB780D-7238-4AFE-882B-550240DAA740}" destId="{C9BADDC4-A717-4BC7-ABED-00C484C7BC46}" srcOrd="1" destOrd="0" presId="urn:microsoft.com/office/officeart/2005/8/layout/radial2"/>
    <dgm:cxn modelId="{73BB5D4C-88AA-44DB-B470-151B3DD582A1}" type="presParOf" srcId="{B153148F-A496-4B52-B3BF-D1AF1A71AB4F}" destId="{95430DCF-2804-47E5-9152-1D6D88AEFC38}" srcOrd="1" destOrd="0" presId="urn:microsoft.com/office/officeart/2005/8/layout/radial2"/>
    <dgm:cxn modelId="{35B6EFFA-6888-49CE-876C-CF17D17BA71F}" type="presParOf" srcId="{B153148F-A496-4B52-B3BF-D1AF1A71AB4F}" destId="{E05168CA-A2BF-43DF-8EA3-033DC433164E}" srcOrd="2" destOrd="0" presId="urn:microsoft.com/office/officeart/2005/8/layout/radial2"/>
    <dgm:cxn modelId="{0E291F72-9174-4EE6-8C84-D38000DBA410}" type="presParOf" srcId="{E05168CA-A2BF-43DF-8EA3-033DC433164E}" destId="{5B397FF9-8033-4798-851D-FA4C35E299E8}" srcOrd="0" destOrd="0" presId="urn:microsoft.com/office/officeart/2005/8/layout/radial2"/>
    <dgm:cxn modelId="{54E1C374-AFDB-4CB1-8478-255D5CBB96BA}" type="presParOf" srcId="{E05168CA-A2BF-43DF-8EA3-033DC433164E}" destId="{883B6619-E15D-4A8E-9D8C-3AA137574688}" srcOrd="1" destOrd="0" presId="urn:microsoft.com/office/officeart/2005/8/layout/radial2"/>
    <dgm:cxn modelId="{95596840-1546-48F4-B626-74F0BC97425E}" type="presParOf" srcId="{B153148F-A496-4B52-B3BF-D1AF1A71AB4F}" destId="{FB0F9F6A-6F27-4F68-ADF3-DC292039CAFF}" srcOrd="3" destOrd="0" presId="urn:microsoft.com/office/officeart/2005/8/layout/radial2"/>
    <dgm:cxn modelId="{10B0E53B-4937-4D89-9FFF-61431C877D5F}" type="presParOf" srcId="{B153148F-A496-4B52-B3BF-D1AF1A71AB4F}" destId="{F991E684-DD90-40C9-9928-55F312187937}" srcOrd="4" destOrd="0" presId="urn:microsoft.com/office/officeart/2005/8/layout/radial2"/>
    <dgm:cxn modelId="{FC697ABE-79FC-4298-8205-075F88E5D33B}" type="presParOf" srcId="{F991E684-DD90-40C9-9928-55F312187937}" destId="{C1D2EC8F-44CF-463B-B174-BDDF907E6A68}" srcOrd="0" destOrd="0" presId="urn:microsoft.com/office/officeart/2005/8/layout/radial2"/>
    <dgm:cxn modelId="{817BEB4C-218B-44D0-8E6A-2C9EEA678921}" type="presParOf" srcId="{F991E684-DD90-40C9-9928-55F312187937}" destId="{C0E51E1A-C4D6-4723-8C51-32D2E2E7394F}" srcOrd="1" destOrd="0" presId="urn:microsoft.com/office/officeart/2005/8/layout/radial2"/>
    <dgm:cxn modelId="{9B1A7A94-6101-4289-B668-18CED847260F}" type="presParOf" srcId="{B153148F-A496-4B52-B3BF-D1AF1A71AB4F}" destId="{E3CE2BEB-C4E1-4379-AB7E-9D86DF196A4C}" srcOrd="5" destOrd="0" presId="urn:microsoft.com/office/officeart/2005/8/layout/radial2"/>
    <dgm:cxn modelId="{50C310B7-CCB1-4F20-B5FE-00F5AD479C9F}" type="presParOf" srcId="{B153148F-A496-4B52-B3BF-D1AF1A71AB4F}" destId="{FDB54F63-2ABB-4D63-A36C-B7403FE1FF4D}" srcOrd="6" destOrd="0" presId="urn:microsoft.com/office/officeart/2005/8/layout/radial2"/>
    <dgm:cxn modelId="{8E720FA1-2737-4D91-8BE5-A896A4E8B488}" type="presParOf" srcId="{FDB54F63-2ABB-4D63-A36C-B7403FE1FF4D}" destId="{112669F0-4793-4CFB-A218-9EF76E73A9E7}" srcOrd="0" destOrd="0" presId="urn:microsoft.com/office/officeart/2005/8/layout/radial2"/>
    <dgm:cxn modelId="{141DED67-00E9-4CFB-918B-9E6F1F8E9F4F}" type="presParOf" srcId="{FDB54F63-2ABB-4D63-A36C-B7403FE1FF4D}" destId="{052C3F0F-80DE-4064-9FDB-05C132F5CFF2}" srcOrd="1" destOrd="0" presId="urn:microsoft.com/office/officeart/2005/8/layout/radial2"/>
    <dgm:cxn modelId="{582C0D90-073D-41B9-A3C0-44ED800BD46A}" type="presParOf" srcId="{B153148F-A496-4B52-B3BF-D1AF1A71AB4F}" destId="{946DD99F-3A1F-4307-9ECE-3E1857C985A3}" srcOrd="7" destOrd="0" presId="urn:microsoft.com/office/officeart/2005/8/layout/radial2"/>
    <dgm:cxn modelId="{3513DBD3-A34C-4471-B1D5-8AD23BB0D13C}" type="presParOf" srcId="{B153148F-A496-4B52-B3BF-D1AF1A71AB4F}" destId="{A5D21FB1-49BA-4872-A34D-1F471CD0FCFD}" srcOrd="8" destOrd="0" presId="urn:microsoft.com/office/officeart/2005/8/layout/radial2"/>
    <dgm:cxn modelId="{B4282BBC-E635-4DEA-BE55-DAE864A60BFB}" type="presParOf" srcId="{A5D21FB1-49BA-4872-A34D-1F471CD0FCFD}" destId="{736172BA-C446-463E-B74B-7314622CBEA0}" srcOrd="0" destOrd="0" presId="urn:microsoft.com/office/officeart/2005/8/layout/radial2"/>
    <dgm:cxn modelId="{10166F02-4B84-408B-84FF-CF98875EA952}" type="presParOf" srcId="{A5D21FB1-49BA-4872-A34D-1F471CD0FCFD}" destId="{78721EA4-D742-4E82-9BFF-999B1E46FE1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DD99F-3A1F-4307-9ECE-3E1857C985A3}">
      <dsp:nvSpPr>
        <dsp:cNvPr id="0" name=""/>
        <dsp:cNvSpPr/>
      </dsp:nvSpPr>
      <dsp:spPr>
        <a:xfrm rot="3183656">
          <a:off x="905023" y="2124865"/>
          <a:ext cx="319635" cy="62050"/>
        </a:xfrm>
        <a:custGeom>
          <a:avLst/>
          <a:gdLst/>
          <a:ahLst/>
          <a:cxnLst/>
          <a:rect l="0" t="0" r="0" b="0"/>
          <a:pathLst>
            <a:path>
              <a:moveTo>
                <a:pt x="0" y="31025"/>
              </a:moveTo>
              <a:lnTo>
                <a:pt x="319635" y="310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CE2BEB-C4E1-4379-AB7E-9D86DF196A4C}">
      <dsp:nvSpPr>
        <dsp:cNvPr id="0" name=""/>
        <dsp:cNvSpPr/>
      </dsp:nvSpPr>
      <dsp:spPr>
        <a:xfrm rot="869752">
          <a:off x="1063089" y="1749552"/>
          <a:ext cx="440944" cy="62050"/>
        </a:xfrm>
        <a:custGeom>
          <a:avLst/>
          <a:gdLst/>
          <a:ahLst/>
          <a:cxnLst/>
          <a:rect l="0" t="0" r="0" b="0"/>
          <a:pathLst>
            <a:path>
              <a:moveTo>
                <a:pt x="0" y="31025"/>
              </a:moveTo>
              <a:lnTo>
                <a:pt x="440944" y="310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F9F6A-6F27-4F68-ADF3-DC292039CAFF}">
      <dsp:nvSpPr>
        <dsp:cNvPr id="0" name=""/>
        <dsp:cNvSpPr/>
      </dsp:nvSpPr>
      <dsp:spPr>
        <a:xfrm rot="20059409">
          <a:off x="1045438" y="1284234"/>
          <a:ext cx="499665" cy="62050"/>
        </a:xfrm>
        <a:custGeom>
          <a:avLst/>
          <a:gdLst/>
          <a:ahLst/>
          <a:cxnLst/>
          <a:rect l="0" t="0" r="0" b="0"/>
          <a:pathLst>
            <a:path>
              <a:moveTo>
                <a:pt x="0" y="31025"/>
              </a:moveTo>
              <a:lnTo>
                <a:pt x="499665" y="310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30DCF-2804-47E5-9152-1D6D88AEFC38}">
      <dsp:nvSpPr>
        <dsp:cNvPr id="0" name=""/>
        <dsp:cNvSpPr/>
      </dsp:nvSpPr>
      <dsp:spPr>
        <a:xfrm rot="17977248">
          <a:off x="731847" y="901848"/>
          <a:ext cx="641000" cy="62050"/>
        </a:xfrm>
        <a:custGeom>
          <a:avLst/>
          <a:gdLst/>
          <a:ahLst/>
          <a:cxnLst/>
          <a:rect l="0" t="0" r="0" b="0"/>
          <a:pathLst>
            <a:path>
              <a:moveTo>
                <a:pt x="0" y="31025"/>
              </a:moveTo>
              <a:lnTo>
                <a:pt x="641000" y="310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BADDC4-A717-4BC7-ABED-00C484C7BC46}">
      <dsp:nvSpPr>
        <dsp:cNvPr id="0" name=""/>
        <dsp:cNvSpPr/>
      </dsp:nvSpPr>
      <dsp:spPr>
        <a:xfrm>
          <a:off x="0" y="833758"/>
          <a:ext cx="1166662" cy="11666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397FF9-8033-4798-851D-FA4C35E299E8}">
      <dsp:nvSpPr>
        <dsp:cNvPr id="0" name=""/>
        <dsp:cNvSpPr/>
      </dsp:nvSpPr>
      <dsp:spPr>
        <a:xfrm>
          <a:off x="1033747" y="0"/>
          <a:ext cx="699997" cy="699997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76561"/>
                <a:satOff val="-1098"/>
                <a:lumOff val="6404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76561"/>
                <a:satOff val="-1098"/>
                <a:lumOff val="6404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76561"/>
                <a:satOff val="-1098"/>
                <a:lumOff val="64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HG + </a:t>
          </a:r>
          <a:r>
            <a:rPr lang="it-IT" sz="1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hypoxia</a:t>
          </a:r>
          <a:endParaRPr lang="it-IT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36259" y="102512"/>
        <a:ext cx="494973" cy="494973"/>
      </dsp:txXfrm>
    </dsp:sp>
    <dsp:sp modelId="{C1D2EC8F-44CF-463B-B174-BDDF907E6A68}">
      <dsp:nvSpPr>
        <dsp:cNvPr id="0" name=""/>
        <dsp:cNvSpPr/>
      </dsp:nvSpPr>
      <dsp:spPr>
        <a:xfrm>
          <a:off x="1485873" y="705360"/>
          <a:ext cx="699997" cy="699997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53123"/>
                <a:satOff val="-2196"/>
                <a:lumOff val="1280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HG</a:t>
          </a:r>
          <a:endParaRPr lang="it-IT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88385" y="807872"/>
        <a:ext cx="494973" cy="494973"/>
      </dsp:txXfrm>
    </dsp:sp>
    <dsp:sp modelId="{112669F0-4793-4CFB-A218-9EF76E73A9E7}">
      <dsp:nvSpPr>
        <dsp:cNvPr id="0" name=""/>
        <dsp:cNvSpPr/>
      </dsp:nvSpPr>
      <dsp:spPr>
        <a:xfrm>
          <a:off x="1485873" y="1573373"/>
          <a:ext cx="699997" cy="699997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229684"/>
                <a:satOff val="-3294"/>
                <a:lumOff val="19211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29684"/>
                <a:satOff val="-3294"/>
                <a:lumOff val="19211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29684"/>
                <a:satOff val="-3294"/>
                <a:lumOff val="192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NG+</a:t>
          </a:r>
          <a:r>
            <a:rPr lang="it-IT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1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hypoxia</a:t>
          </a:r>
          <a:endParaRPr lang="it-IT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88385" y="1675885"/>
        <a:ext cx="494973" cy="494973"/>
      </dsp:txXfrm>
    </dsp:sp>
    <dsp:sp modelId="{736172BA-C446-463E-B74B-7314622CBEA0}">
      <dsp:nvSpPr>
        <dsp:cNvPr id="0" name=""/>
        <dsp:cNvSpPr/>
      </dsp:nvSpPr>
      <dsp:spPr>
        <a:xfrm>
          <a:off x="1021224" y="2213375"/>
          <a:ext cx="699997" cy="699997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</a:t>
          </a:r>
          <a:endParaRPr lang="it-IT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23736" y="2315887"/>
        <a:ext cx="494973" cy="494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3B0FD-59E5-4E0D-9F85-AA8AD8DFBFA6}" type="datetimeFigureOut">
              <a:rPr lang="it-IT" smtClean="0"/>
              <a:pPr/>
              <a:t>19/06/2015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ACDAC-CDE3-416E-BBB6-4525061DA9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9856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La retinopatia diabetica rappresenta una delle complicanze microvascolari del diabete. È tutt’oggi la maggior causa di cecità nei paesi occidentali, e il 98% e il 78% sviluppa dr dopo 15 anni dalla diagnosi di diabete. </a:t>
            </a:r>
          </a:p>
        </p:txBody>
      </p:sp>
      <p:sp>
        <p:nvSpPr>
          <p:cNvPr id="184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F1CA4F-D59C-4B8B-9F56-4C24D5001066}" type="slidenum">
              <a:rPr lang="it-IT" altLang="it-IT" smtClean="0"/>
              <a:pPr/>
              <a:t>2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09074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it-IT" dirty="0" smtClean="0"/>
              <a:t>CI SONO 2 TIPI CELLULARI NEI CAPILLARY RETINICI : LE CELLULE ENDOTELIALI E I PERICITI. IL LUME DI VASI È COMPLETAMENTE CIRCONDATO DALLA CELLULA ENDOTELIALE, MENTRE IL PERICITA SI TROVA IMPACCHETTATO NELLA MEMBRANE BASALE E HA DEI PROCESSI CITOPLASMATICI TRAMITE CUI PRENDE CONTATTO CON LA CELLULA ENDOTELIALE. NELLA RETINA IL RAPPORT CELLULA ENDOTELIALE PERICITA  È DI 1:1,È IL PIÙ ALTO DELL’INTERO CORPO.</a:t>
            </a:r>
          </a:p>
          <a:p>
            <a:pPr eaLnBrk="1" hangingPunct="1"/>
            <a:r>
              <a:rPr lang="en-GB" altLang="it-IT" dirty="0" smtClean="0"/>
              <a:t>LEGGI FRASE</a:t>
            </a:r>
          </a:p>
          <a:p>
            <a:pPr eaLnBrk="1" hangingPunct="1"/>
            <a:r>
              <a:rPr lang="en-GB" altLang="it-IT" dirty="0" smtClean="0"/>
              <a:t> DURANTE LE DR ASSISTIAMO A DEI CAMBIAMENTI ISTOPATOLOGICI IMPORTANTI: A PARTIRE DALL’ISPESSIMENTO DELLA MEMBRANA BASALE, LA PERDITA DEI PERICITI, CHE LASCIA QUESTE TASCHE VUOTE, IDENTIFICATE COME PERICITA FANTASMA, OCCLUSIONI, MICROANEURISMIE INFINE SI POSSONO AVERE DEI CAPILLARI ACELLULARI.</a:t>
            </a:r>
          </a:p>
          <a:p>
            <a:pPr eaLnBrk="1" hangingPunct="1"/>
            <a:endParaRPr lang="en-GB" altLang="it-IT" dirty="0" smtClean="0"/>
          </a:p>
          <a:p>
            <a:pPr eaLnBrk="1" hangingPunct="1"/>
            <a:r>
              <a:rPr lang="en-GB" altLang="it-IT" dirty="0" smtClean="0"/>
              <a:t>There are 2 cell types only in a retinal capillary: endothelial cells and </a:t>
            </a:r>
            <a:r>
              <a:rPr lang="en-GB" altLang="it-IT" dirty="0" err="1" smtClean="0"/>
              <a:t>pericytes</a:t>
            </a:r>
            <a:r>
              <a:rPr lang="en-GB" altLang="it-IT" dirty="0" smtClean="0"/>
              <a:t>. The vessel lumen is completely surrounded by an endothelial cell, while </a:t>
            </a:r>
            <a:r>
              <a:rPr lang="en-GB" altLang="it-IT" dirty="0" err="1" smtClean="0"/>
              <a:t>pericytes</a:t>
            </a:r>
            <a:r>
              <a:rPr lang="en-GB" altLang="it-IT" dirty="0" smtClean="0"/>
              <a:t> live embedded into pockets of the basement membrane and have </a:t>
            </a:r>
            <a:r>
              <a:rPr lang="en-GB" altLang="it-IT" dirty="0" err="1" smtClean="0"/>
              <a:t>cytoplasmic</a:t>
            </a:r>
            <a:r>
              <a:rPr lang="en-GB" altLang="it-IT" dirty="0" smtClean="0"/>
              <a:t> processes which embrace the EC.  </a:t>
            </a:r>
            <a:r>
              <a:rPr lang="en-GB" altLang="it-IT" dirty="0" err="1" smtClean="0"/>
              <a:t>Pericytes</a:t>
            </a:r>
            <a:r>
              <a:rPr lang="en-GB" altLang="it-IT" dirty="0" smtClean="0"/>
              <a:t> are specialized contractile </a:t>
            </a:r>
            <a:r>
              <a:rPr lang="en-GB" altLang="it-IT" dirty="0" err="1" smtClean="0"/>
              <a:t>mesenchymal</a:t>
            </a:r>
            <a:r>
              <a:rPr lang="en-GB" altLang="it-IT" dirty="0" smtClean="0"/>
              <a:t> cells of </a:t>
            </a:r>
            <a:r>
              <a:rPr lang="en-GB" altLang="it-IT" dirty="0" err="1" smtClean="0"/>
              <a:t>mesodermal</a:t>
            </a:r>
            <a:r>
              <a:rPr lang="en-GB" altLang="it-IT" dirty="0" smtClean="0"/>
              <a:t> origin, which exerts in capillaries a function similar to that of SMC in larger </a:t>
            </a:r>
            <a:r>
              <a:rPr lang="en-GB" altLang="it-IT" dirty="0" err="1" smtClean="0"/>
              <a:t>vessells</a:t>
            </a:r>
            <a:r>
              <a:rPr lang="en-GB" altLang="it-IT" dirty="0" smtClean="0"/>
              <a:t>. In the retina, the </a:t>
            </a:r>
            <a:r>
              <a:rPr lang="en-GB" altLang="it-IT" dirty="0" err="1" smtClean="0"/>
              <a:t>EC:pericyte</a:t>
            </a:r>
            <a:r>
              <a:rPr lang="en-GB" altLang="it-IT" dirty="0" smtClean="0"/>
              <a:t> ratio reaches 1:1, the highest in the whole body, with </a:t>
            </a:r>
            <a:r>
              <a:rPr lang="en-GB" altLang="it-IT" dirty="0" err="1" smtClean="0"/>
              <a:t>pericytes</a:t>
            </a:r>
            <a:r>
              <a:rPr lang="en-GB" altLang="it-IT" dirty="0" smtClean="0"/>
              <a:t> closely linked to EC through gap junctions.</a:t>
            </a:r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8A5F4E-8820-4981-B1E7-E464DD345C10}" type="slidenum">
              <a:rPr lang="it-IT" altLang="it-IT" smtClean="0"/>
              <a:pPr/>
              <a:t>3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634987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dirty="0" smtClean="0"/>
              <a:t>DA QUEST’IMAGINE SI EVINCE LA STRETTA INTERELAZIONE CHE INTERCORRE TRA P E EC, E CHE REGOLA FINEMENTE I RAPPORTI TRA I 2 TIPI CELLULARI E GARANTISCE L’INTEGRITA’ DEL VASO. MA AMBEDUE LE CELLULE RICEVONO SEGNALI DALL’AMBIENTE CIRCOSTANTE, IN PARTICOLARE LE EC DAL SANGUE, MENTRE I PERICITI DAI TESSUTI CIRCOSTANTI.</a:t>
            </a:r>
          </a:p>
          <a:p>
            <a:r>
              <a:rPr lang="it-IT" dirty="0" smtClean="0"/>
              <a:t>E’ STATO AMPIAMENTE DIMOSTRATO IN LETTURA LA PRESENZA NELLA MEMBRANA RETROCORNEALE E NELL’UMOR VITREO DELLE CELLULE STAMINALI MESENCHIMALI.</a:t>
            </a:r>
          </a:p>
          <a:p>
            <a:r>
              <a:rPr lang="it-IT" dirty="0" smtClean="0"/>
              <a:t>LA NOSTRA ATTENZIONE SI E’ FOCALIZZATA SULLO STUDIO </a:t>
            </a:r>
            <a:r>
              <a:rPr lang="it-IT" dirty="0" err="1" smtClean="0"/>
              <a:t>DI</a:t>
            </a:r>
            <a:r>
              <a:rPr lang="it-IT" dirty="0" smtClean="0"/>
              <a:t> UNO DEI SIGNALLING PIU’ STUDIATI IN QUESTI ANNI: LE VESCICOLE EXTRACELLULARI. E IN PARTCIOLARE LA NOSTRA RICERCA E’ VOLTA A CAPIRE COME LE ….</a:t>
            </a:r>
          </a:p>
          <a:p>
            <a:endParaRPr lang="it-IT" dirty="0" smtClean="0"/>
          </a:p>
          <a:p>
            <a:r>
              <a:rPr lang="it-IT" dirty="0" smtClean="0"/>
              <a:t>LE EV SONO UNA POPOLAZIONE ETEREOGENEA </a:t>
            </a:r>
            <a:r>
              <a:rPr lang="it-IT" dirty="0" err="1" smtClean="0"/>
              <a:t>DI</a:t>
            </a:r>
            <a:r>
              <a:rPr lang="it-IT" dirty="0" smtClean="0"/>
              <a:t> PARTICELLE CHE INCLUDE ESOSOMI E MICROVESCICOLE. ESSE SONO RILASCIATE DADA MOLTI TIPI CELLULARI E FUNGONO DA SHUTTLE </a:t>
            </a:r>
            <a:r>
              <a:rPr lang="it-IT" dirty="0" err="1" smtClean="0"/>
              <a:t>DI</a:t>
            </a:r>
            <a:r>
              <a:rPr lang="it-IT" dirty="0" smtClean="0"/>
              <a:t> INFORMAZIONE TRA UNA CELLULA E L’ALTRA, POSSONO INFATTI TRASPORTARE MOLECOLE ATTIVE BIOLOGICAMENTE, COME MRNA, MICRORNA, PROTEINE ETC</a:t>
            </a:r>
          </a:p>
        </p:txBody>
      </p:sp>
      <p:sp>
        <p:nvSpPr>
          <p:cNvPr id="204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18BC55-5663-4FA2-BFDB-E56EB8CE9B2F}" type="slidenum">
              <a:rPr lang="it-IT" altLang="it-IT" smtClean="0"/>
              <a:pPr/>
              <a:t>4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210411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ACDAC-CDE3-416E-BBB6-4525061DA94A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748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ACDAC-CDE3-416E-BBB6-4525061DA94A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33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9781-E144-47F6-8834-E43B9ED3AAC2}" type="datetimeFigureOut">
              <a:rPr lang="it-IT" smtClean="0"/>
              <a:pPr/>
              <a:t>19/06/2015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628E-DA66-4F2B-A520-566E2E71B50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9781-E144-47F6-8834-E43B9ED3AAC2}" type="datetimeFigureOut">
              <a:rPr lang="it-IT" smtClean="0"/>
              <a:pPr/>
              <a:t>19/06/2015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628E-DA66-4F2B-A520-566E2E71B50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9781-E144-47F6-8834-E43B9ED3AAC2}" type="datetimeFigureOut">
              <a:rPr lang="it-IT" smtClean="0"/>
              <a:pPr/>
              <a:t>19/06/2015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628E-DA66-4F2B-A520-566E2E71B50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9781-E144-47F6-8834-E43B9ED3AAC2}" type="datetimeFigureOut">
              <a:rPr lang="it-IT" smtClean="0"/>
              <a:pPr/>
              <a:t>19/06/2015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628E-DA66-4F2B-A520-566E2E71B50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9781-E144-47F6-8834-E43B9ED3AAC2}" type="datetimeFigureOut">
              <a:rPr lang="it-IT" smtClean="0"/>
              <a:pPr/>
              <a:t>19/06/2015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628E-DA66-4F2B-A520-566E2E71B50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9781-E144-47F6-8834-E43B9ED3AAC2}" type="datetimeFigureOut">
              <a:rPr lang="it-IT" smtClean="0"/>
              <a:pPr/>
              <a:t>19/06/2015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628E-DA66-4F2B-A520-566E2E71B50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9781-E144-47F6-8834-E43B9ED3AAC2}" type="datetimeFigureOut">
              <a:rPr lang="it-IT" smtClean="0"/>
              <a:pPr/>
              <a:t>19/06/2015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628E-DA66-4F2B-A520-566E2E71B50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9781-E144-47F6-8834-E43B9ED3AAC2}" type="datetimeFigureOut">
              <a:rPr lang="it-IT" smtClean="0"/>
              <a:pPr/>
              <a:t>19/06/2015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628E-DA66-4F2B-A520-566E2E71B50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9781-E144-47F6-8834-E43B9ED3AAC2}" type="datetimeFigureOut">
              <a:rPr lang="it-IT" smtClean="0"/>
              <a:pPr/>
              <a:t>19/06/2015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628E-DA66-4F2B-A520-566E2E71B50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9781-E144-47F6-8834-E43B9ED3AAC2}" type="datetimeFigureOut">
              <a:rPr lang="it-IT" smtClean="0"/>
              <a:pPr/>
              <a:t>19/06/2015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628E-DA66-4F2B-A520-566E2E71B50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9781-E144-47F6-8834-E43B9ED3AAC2}" type="datetimeFigureOut">
              <a:rPr lang="it-IT" smtClean="0"/>
              <a:pPr/>
              <a:t>19/06/2015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628E-DA66-4F2B-A520-566E2E71B50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79781-E144-47F6-8834-E43B9ED3AAC2}" type="datetimeFigureOut">
              <a:rPr lang="it-IT" smtClean="0"/>
              <a:pPr/>
              <a:t>19/06/2015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4628E-DA66-4F2B-A520-566E2E71B50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 l="57520" t="10120" r="4031" b="54851"/>
          <a:stretch>
            <a:fillRect/>
          </a:stretch>
        </p:blipFill>
        <p:spPr bwMode="auto">
          <a:xfrm>
            <a:off x="7648457" y="247651"/>
            <a:ext cx="1100255" cy="109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C:\Users\andrea\Desktop\logo_uni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1853623" cy="83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po 5"/>
          <p:cNvGrpSpPr/>
          <p:nvPr/>
        </p:nvGrpSpPr>
        <p:grpSpPr>
          <a:xfrm>
            <a:off x="683568" y="2876163"/>
            <a:ext cx="8136904" cy="984885"/>
            <a:chOff x="683568" y="2876163"/>
            <a:chExt cx="8136904" cy="984885"/>
          </a:xfrm>
        </p:grpSpPr>
        <p:sp>
          <p:nvSpPr>
            <p:cNvPr id="2052" name="CasellaDiTesto 5"/>
            <p:cNvSpPr txBox="1">
              <a:spLocks noChangeArrowheads="1"/>
            </p:cNvSpPr>
            <p:nvPr/>
          </p:nvSpPr>
          <p:spPr bwMode="auto">
            <a:xfrm>
              <a:off x="683568" y="2876163"/>
              <a:ext cx="7848600" cy="98488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/>
              <a:r>
                <a:rPr lang="it-IT" altLang="it-IT" sz="2000" b="1" dirty="0">
                  <a:solidFill>
                    <a:srgbClr val="002060"/>
                  </a:solidFill>
                </a:rPr>
                <a:t>Interazione tra </a:t>
              </a:r>
              <a:r>
                <a:rPr lang="it-IT" altLang="it-IT" sz="2000" b="1" dirty="0" err="1">
                  <a:solidFill>
                    <a:srgbClr val="002060"/>
                  </a:solidFill>
                </a:rPr>
                <a:t>periciti</a:t>
              </a:r>
              <a:r>
                <a:rPr lang="it-IT" altLang="it-IT" sz="2000" b="1" dirty="0">
                  <a:solidFill>
                    <a:srgbClr val="002060"/>
                  </a:solidFill>
                </a:rPr>
                <a:t> e vescicole extracellulari </a:t>
              </a:r>
              <a:r>
                <a:rPr lang="it-IT" altLang="it-IT" sz="2000" b="1" dirty="0" smtClean="0">
                  <a:solidFill>
                    <a:srgbClr val="002060"/>
                  </a:solidFill>
                </a:rPr>
                <a:t> ottenute da </a:t>
              </a:r>
              <a:r>
                <a:rPr lang="it-IT" altLang="it-IT" sz="2000" b="1" dirty="0">
                  <a:solidFill>
                    <a:srgbClr val="002060"/>
                  </a:solidFill>
                </a:rPr>
                <a:t>cellule mesenchimali staminali nella retinopatia </a:t>
              </a:r>
              <a:r>
                <a:rPr lang="it-IT" altLang="it-IT" sz="2000" b="1" dirty="0" smtClean="0">
                  <a:solidFill>
                    <a:srgbClr val="002060"/>
                  </a:solidFill>
                </a:rPr>
                <a:t>diabetica: ruolo del miR-126</a:t>
              </a:r>
              <a:endParaRPr lang="it-IT" altLang="it-IT" sz="2000" b="1" dirty="0">
                <a:solidFill>
                  <a:srgbClr val="002060"/>
                </a:solidFill>
              </a:endParaRPr>
            </a:p>
            <a:p>
              <a:pPr eaLnBrk="1" hangingPunct="1"/>
              <a:endParaRPr lang="it-IT" altLang="it-IT" dirty="0">
                <a:latin typeface="Calibri" pitchFamily="34" charset="0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1331640" y="3501008"/>
              <a:ext cx="74888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i="1" dirty="0" smtClean="0">
                  <a:solidFill>
                    <a:schemeClr val="accent1">
                      <a:lumMod val="50000"/>
                    </a:schemeClr>
                  </a:solidFill>
                </a:rPr>
                <a:t>A. </a:t>
              </a:r>
              <a:r>
                <a:rPr lang="it-IT" sz="1600" i="1" dirty="0" err="1" smtClean="0">
                  <a:solidFill>
                    <a:schemeClr val="accent1">
                      <a:lumMod val="50000"/>
                    </a:schemeClr>
                  </a:solidFill>
                </a:rPr>
                <a:t>Mazzeo</a:t>
              </a:r>
              <a:r>
                <a:rPr lang="it-IT" sz="1600" i="1" dirty="0" smtClean="0">
                  <a:solidFill>
                    <a:schemeClr val="accent1">
                      <a:lumMod val="50000"/>
                    </a:schemeClr>
                  </a:solidFill>
                </a:rPr>
                <a:t>, E. </a:t>
              </a:r>
              <a:r>
                <a:rPr lang="it-IT" sz="1600" i="1" dirty="0" err="1" smtClean="0">
                  <a:solidFill>
                    <a:schemeClr val="accent1">
                      <a:lumMod val="50000"/>
                    </a:schemeClr>
                  </a:solidFill>
                </a:rPr>
                <a:t>Beltramo</a:t>
              </a:r>
              <a:r>
                <a:rPr lang="it-IT" sz="1600" i="1" dirty="0" smtClean="0">
                  <a:solidFill>
                    <a:schemeClr val="accent1">
                      <a:lumMod val="50000"/>
                    </a:schemeClr>
                  </a:solidFill>
                </a:rPr>
                <a:t>, A. </a:t>
              </a:r>
              <a:r>
                <a:rPr lang="it-IT" sz="1600" i="1" dirty="0" err="1" smtClean="0">
                  <a:solidFill>
                    <a:schemeClr val="accent1">
                      <a:lumMod val="50000"/>
                    </a:schemeClr>
                  </a:solidFill>
                </a:rPr>
                <a:t>Iavello</a:t>
              </a:r>
              <a:r>
                <a:rPr lang="it-IT" sz="1600" i="1" dirty="0" smtClean="0">
                  <a:solidFill>
                    <a:schemeClr val="accent1">
                      <a:lumMod val="50000"/>
                    </a:schemeClr>
                  </a:solidFill>
                </a:rPr>
                <a:t>, S. Grimaldi, A. </a:t>
              </a:r>
              <a:r>
                <a:rPr lang="it-IT" sz="1600" i="1" dirty="0" err="1" smtClean="0">
                  <a:solidFill>
                    <a:schemeClr val="accent1">
                      <a:lumMod val="50000"/>
                    </a:schemeClr>
                  </a:solidFill>
                </a:rPr>
                <a:t>Carpanetto</a:t>
              </a:r>
              <a:r>
                <a:rPr lang="it-IT" sz="1600" i="1" dirty="0" smtClean="0">
                  <a:solidFill>
                    <a:schemeClr val="accent1">
                      <a:lumMod val="50000"/>
                    </a:schemeClr>
                  </a:solidFill>
                </a:rPr>
                <a:t>, M. Porta</a:t>
              </a:r>
              <a:endParaRPr lang="it-IT" sz="16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8" name="Rettangolo 7"/>
          <p:cNvSpPr/>
          <p:nvPr/>
        </p:nvSpPr>
        <p:spPr>
          <a:xfrm>
            <a:off x="216024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i="1" dirty="0" smtClean="0">
                <a:solidFill>
                  <a:srgbClr val="002060"/>
                </a:solidFill>
              </a:rPr>
              <a:t> 20 giugno 2015 </a:t>
            </a:r>
          </a:p>
          <a:p>
            <a:pPr algn="ctr"/>
            <a:r>
              <a:rPr lang="it-IT" i="1" dirty="0" smtClean="0">
                <a:solidFill>
                  <a:srgbClr val="002060"/>
                </a:solidFill>
              </a:rPr>
              <a:t>Torino</a:t>
            </a:r>
          </a:p>
          <a:p>
            <a:pPr algn="ctr"/>
            <a:r>
              <a:rPr lang="it-IT" b="1" i="1" dirty="0" smtClean="0">
                <a:solidFill>
                  <a:srgbClr val="002060"/>
                </a:solidFill>
              </a:rPr>
              <a:t>Congresso Regionale SID </a:t>
            </a:r>
          </a:p>
          <a:p>
            <a:pPr algn="ctr"/>
            <a:r>
              <a:rPr lang="it-IT" i="1" dirty="0" err="1" smtClean="0">
                <a:solidFill>
                  <a:srgbClr val="002060"/>
                </a:solidFill>
              </a:rPr>
              <a:t>SEZ</a:t>
            </a:r>
            <a:r>
              <a:rPr lang="it-IT" i="1" dirty="0" smtClean="0">
                <a:solidFill>
                  <a:srgbClr val="002060"/>
                </a:solidFill>
              </a:rPr>
              <a:t>. PIEMONTE e VALLE </a:t>
            </a:r>
            <a:r>
              <a:rPr lang="it-IT" i="1" dirty="0" err="1" smtClean="0">
                <a:solidFill>
                  <a:srgbClr val="002060"/>
                </a:solidFill>
              </a:rPr>
              <a:t>D’AOSTA</a:t>
            </a:r>
            <a:endParaRPr lang="it-IT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188640"/>
            <a:ext cx="633670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CONCLUSIONI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71600" y="1772816"/>
            <a:ext cx="648072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025E3F"/>
                </a:solidFill>
              </a:rPr>
              <a:t> I </a:t>
            </a:r>
            <a:r>
              <a:rPr lang="it-IT" b="1" i="1" dirty="0" err="1" smtClean="0">
                <a:solidFill>
                  <a:srgbClr val="025E3F"/>
                </a:solidFill>
              </a:rPr>
              <a:t>periciti</a:t>
            </a:r>
            <a:r>
              <a:rPr lang="it-IT" b="1" i="1" dirty="0" smtClean="0">
                <a:solidFill>
                  <a:srgbClr val="025E3F"/>
                </a:solidFill>
              </a:rPr>
              <a:t> esprimono  il mir-126</a:t>
            </a:r>
            <a:endParaRPr lang="it-IT" b="1" i="1" dirty="0">
              <a:solidFill>
                <a:srgbClr val="025E3F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71600" y="2708920"/>
            <a:ext cx="648072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025E3F"/>
                </a:solidFill>
              </a:rPr>
              <a:t> L’ espressione nei </a:t>
            </a:r>
            <a:r>
              <a:rPr lang="it-IT" b="1" i="1" dirty="0" err="1" smtClean="0">
                <a:solidFill>
                  <a:srgbClr val="025E3F"/>
                </a:solidFill>
              </a:rPr>
              <a:t>periciti</a:t>
            </a:r>
            <a:r>
              <a:rPr lang="it-IT" b="1" i="1" dirty="0" smtClean="0">
                <a:solidFill>
                  <a:srgbClr val="025E3F"/>
                </a:solidFill>
              </a:rPr>
              <a:t> del mir-126 è diminuita in condizioni </a:t>
            </a:r>
            <a:r>
              <a:rPr lang="it-IT" b="1" i="1" dirty="0" err="1" smtClean="0">
                <a:solidFill>
                  <a:srgbClr val="025E3F"/>
                </a:solidFill>
              </a:rPr>
              <a:t>simil</a:t>
            </a:r>
            <a:r>
              <a:rPr lang="it-IT" b="1" i="1" dirty="0" smtClean="0">
                <a:solidFill>
                  <a:srgbClr val="025E3F"/>
                </a:solidFill>
              </a:rPr>
              <a:t> diabetiche</a:t>
            </a:r>
            <a:endParaRPr lang="it-IT" b="1" i="1" dirty="0">
              <a:solidFill>
                <a:srgbClr val="025E3F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71600" y="3717032"/>
            <a:ext cx="648072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025E3F"/>
                </a:solidFill>
              </a:rPr>
              <a:t>L’ esposizione dei </a:t>
            </a:r>
            <a:r>
              <a:rPr lang="it-IT" b="1" i="1" dirty="0" err="1" smtClean="0">
                <a:solidFill>
                  <a:srgbClr val="025E3F"/>
                </a:solidFill>
              </a:rPr>
              <a:t>periciti</a:t>
            </a:r>
            <a:r>
              <a:rPr lang="it-IT" b="1" i="1" dirty="0" smtClean="0">
                <a:solidFill>
                  <a:srgbClr val="025E3F"/>
                </a:solidFill>
              </a:rPr>
              <a:t> a EV ottenute in condizioni </a:t>
            </a:r>
            <a:r>
              <a:rPr lang="it-IT" b="1" i="1" dirty="0" err="1" smtClean="0">
                <a:solidFill>
                  <a:srgbClr val="025E3F"/>
                </a:solidFill>
              </a:rPr>
              <a:t>ipossiche</a:t>
            </a:r>
            <a:r>
              <a:rPr lang="it-IT" b="1" i="1" dirty="0" smtClean="0">
                <a:solidFill>
                  <a:srgbClr val="025E3F"/>
                </a:solidFill>
              </a:rPr>
              <a:t> e iperglicemiche  </a:t>
            </a:r>
            <a:r>
              <a:rPr lang="it-IT" b="1" i="1" dirty="0" err="1" smtClean="0">
                <a:solidFill>
                  <a:srgbClr val="025E3F"/>
                </a:solidFill>
              </a:rPr>
              <a:t>downregolano</a:t>
            </a:r>
            <a:r>
              <a:rPr lang="it-IT" b="1" i="1" dirty="0" smtClean="0">
                <a:solidFill>
                  <a:srgbClr val="025E3F"/>
                </a:solidFill>
              </a:rPr>
              <a:t> il mir-126, contribuendo così alla destabilizzazione vasale</a:t>
            </a:r>
            <a:endParaRPr lang="it-IT" b="1" i="1" dirty="0">
              <a:solidFill>
                <a:srgbClr val="025E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sellaDiTesto 6"/>
          <p:cNvSpPr txBox="1">
            <a:spLocks noChangeArrowheads="1"/>
          </p:cNvSpPr>
          <p:nvPr/>
        </p:nvSpPr>
        <p:spPr bwMode="auto">
          <a:xfrm>
            <a:off x="2051050" y="620713"/>
            <a:ext cx="5184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2800" b="1" i="1" dirty="0">
                <a:solidFill>
                  <a:srgbClr val="002060"/>
                </a:solidFill>
              </a:rPr>
              <a:t>RETINOPATIA DIABETICA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051050" y="1887538"/>
            <a:ext cx="5113338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400" b="1" i="1" dirty="0">
                <a:solidFill>
                  <a:srgbClr val="002060"/>
                </a:solidFill>
              </a:rPr>
              <a:t>Complicanza </a:t>
            </a:r>
            <a:r>
              <a:rPr lang="it-IT" sz="2400" b="1" i="1" dirty="0" err="1">
                <a:solidFill>
                  <a:srgbClr val="002060"/>
                </a:solidFill>
              </a:rPr>
              <a:t>microvascolare</a:t>
            </a:r>
            <a:r>
              <a:rPr lang="it-IT" sz="2400" b="1" i="1" dirty="0">
                <a:solidFill>
                  <a:srgbClr val="002060"/>
                </a:solidFill>
              </a:rPr>
              <a:t> diabete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547813" y="2751138"/>
            <a:ext cx="6138862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2400" b="1" i="1" dirty="0"/>
              <a:t> </a:t>
            </a:r>
            <a:r>
              <a:rPr lang="it-IT" sz="2400" b="1" i="1" dirty="0">
                <a:solidFill>
                  <a:srgbClr val="002060"/>
                </a:solidFill>
              </a:rPr>
              <a:t>Maggior causa di </a:t>
            </a:r>
            <a:r>
              <a:rPr lang="it-IT" sz="2400" b="1" i="1" dirty="0" smtClean="0">
                <a:solidFill>
                  <a:srgbClr val="002060"/>
                </a:solidFill>
              </a:rPr>
              <a:t>cecità </a:t>
            </a:r>
            <a:r>
              <a:rPr lang="it-IT" sz="2400" b="1" i="1" dirty="0">
                <a:solidFill>
                  <a:srgbClr val="002060"/>
                </a:solidFill>
              </a:rPr>
              <a:t>nei paesi occidentali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79388" y="3573463"/>
            <a:ext cx="8856662" cy="400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000" b="1" i="1" dirty="0">
                <a:solidFill>
                  <a:srgbClr val="002060"/>
                </a:solidFill>
              </a:rPr>
              <a:t>98% tipo1 e 78% tipo2 sviluppa DR dopo 15 anni dalla diagnosi di diabete</a:t>
            </a:r>
          </a:p>
        </p:txBody>
      </p:sp>
      <p:pic>
        <p:nvPicPr>
          <p:cNvPr id="12" name="Immagine 11" descr="retinopatia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509120"/>
            <a:ext cx="2752725" cy="203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magine 12" descr="retinopatia_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4276461"/>
            <a:ext cx="2937892" cy="2259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1"/>
          <p:cNvGrpSpPr>
            <a:grpSpLocks/>
          </p:cNvGrpSpPr>
          <p:nvPr/>
        </p:nvGrpSpPr>
        <p:grpSpPr bwMode="auto">
          <a:xfrm>
            <a:off x="611832" y="702568"/>
            <a:ext cx="7848600" cy="2438400"/>
            <a:chOff x="539552" y="310989"/>
            <a:chExt cx="7848872" cy="2438001"/>
          </a:xfrm>
        </p:grpSpPr>
        <p:pic>
          <p:nvPicPr>
            <p:cNvPr id="189462" name="Picture 22" descr="8b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605394" y="332656"/>
              <a:ext cx="2783030" cy="237626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89443" name="Picture 3" descr="capillari 1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39552" y="310989"/>
              <a:ext cx="2664296" cy="232592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grpSp>
          <p:nvGrpSpPr>
            <p:cNvPr id="3" name="Gruppo 18"/>
            <p:cNvGrpSpPr>
              <a:grpSpLocks/>
            </p:cNvGrpSpPr>
            <p:nvPr/>
          </p:nvGrpSpPr>
          <p:grpSpPr bwMode="auto">
            <a:xfrm>
              <a:off x="2484436" y="508004"/>
              <a:ext cx="4319812" cy="473075"/>
              <a:chOff x="2484436" y="508004"/>
              <a:chExt cx="4319812" cy="473075"/>
            </a:xfrm>
          </p:grpSpPr>
          <p:grpSp>
            <p:nvGrpSpPr>
              <p:cNvPr id="4" name="Group 20"/>
              <p:cNvGrpSpPr>
                <a:grpSpLocks/>
              </p:cNvGrpSpPr>
              <p:nvPr/>
            </p:nvGrpSpPr>
            <p:grpSpPr bwMode="auto">
              <a:xfrm>
                <a:off x="2484436" y="508004"/>
                <a:ext cx="3240086" cy="473075"/>
                <a:chOff x="2342" y="2215"/>
                <a:chExt cx="2041" cy="298"/>
              </a:xfrm>
            </p:grpSpPr>
            <p:sp>
              <p:nvSpPr>
                <p:cNvPr id="189453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2342" y="2402"/>
                  <a:ext cx="544" cy="111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it-IT"/>
                </a:p>
              </p:txBody>
            </p:sp>
            <p:sp>
              <p:nvSpPr>
                <p:cNvPr id="18944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932" y="2215"/>
                  <a:ext cx="1451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it-IT" sz="2000" dirty="0">
                      <a:solidFill>
                        <a:srgbClr val="CC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+mn-lt"/>
                    </a:rPr>
                    <a:t>Cellula endotelia</a:t>
                  </a:r>
                  <a:r>
                    <a:rPr lang="it-IT" sz="2000" dirty="0">
                      <a:solidFill>
                        <a:srgbClr val="CC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le</a:t>
                  </a:r>
                </a:p>
              </p:txBody>
            </p:sp>
          </p:grpSp>
          <p:sp>
            <p:nvSpPr>
              <p:cNvPr id="189455" name="Line 15"/>
              <p:cNvSpPr>
                <a:spLocks noChangeShapeType="1"/>
              </p:cNvSpPr>
              <p:nvPr/>
            </p:nvSpPr>
            <p:spPr bwMode="auto">
              <a:xfrm>
                <a:off x="5795947" y="620502"/>
                <a:ext cx="1008097" cy="144438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eaLnBrk="1" hangingPunct="1">
                  <a:defRPr/>
                </a:pPr>
                <a:endParaRPr lang="it-IT"/>
              </a:p>
            </p:txBody>
          </p:sp>
        </p:grpSp>
        <p:grpSp>
          <p:nvGrpSpPr>
            <p:cNvPr id="5" name="Gruppo 20"/>
            <p:cNvGrpSpPr>
              <a:grpSpLocks/>
            </p:cNvGrpSpPr>
            <p:nvPr/>
          </p:nvGrpSpPr>
          <p:grpSpPr bwMode="auto">
            <a:xfrm>
              <a:off x="2843095" y="1917237"/>
              <a:ext cx="3529134" cy="831753"/>
              <a:chOff x="2843095" y="1917237"/>
              <a:chExt cx="3529134" cy="831753"/>
            </a:xfrm>
          </p:grpSpPr>
          <p:sp>
            <p:nvSpPr>
              <p:cNvPr id="189449" name="Text Box 9"/>
              <p:cNvSpPr txBox="1">
                <a:spLocks noChangeArrowheads="1"/>
              </p:cNvSpPr>
              <p:nvPr/>
            </p:nvSpPr>
            <p:spPr bwMode="auto">
              <a:xfrm>
                <a:off x="4073450" y="2349005"/>
                <a:ext cx="963646" cy="3999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it-IT" sz="2000" dirty="0" err="1">
                    <a:solidFill>
                      <a:srgbClr val="33CC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rPr>
                  <a:t>Pericita</a:t>
                </a:r>
                <a:endParaRPr lang="it-IT" sz="2000" dirty="0">
                  <a:solidFill>
                    <a:srgbClr val="33CC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endParaRPr>
              </a:p>
            </p:txBody>
          </p: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H="1" flipV="1">
                <a:off x="2843095" y="2420432"/>
                <a:ext cx="1081124" cy="28729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eaLnBrk="1" hangingPunct="1">
                  <a:defRPr/>
                </a:pPr>
                <a:endParaRPr lang="it-IT"/>
              </a:p>
            </p:txBody>
          </p:sp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 flipV="1">
                <a:off x="5507012" y="1917276"/>
                <a:ext cx="865217" cy="71902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eaLnBrk="1" hangingPunct="1">
                  <a:defRPr/>
                </a:pPr>
                <a:endParaRPr lang="it-IT"/>
              </a:p>
            </p:txBody>
          </p:sp>
        </p:grpSp>
      </p:grpSp>
      <p:grpSp>
        <p:nvGrpSpPr>
          <p:cNvPr id="6" name="Gruppo 23"/>
          <p:cNvGrpSpPr>
            <a:grpSpLocks/>
          </p:cNvGrpSpPr>
          <p:nvPr/>
        </p:nvGrpSpPr>
        <p:grpSpPr bwMode="auto">
          <a:xfrm>
            <a:off x="179512" y="3284984"/>
            <a:ext cx="8820150" cy="3025775"/>
            <a:chOff x="179512" y="3717032"/>
            <a:chExt cx="8820472" cy="3024336"/>
          </a:xfrm>
        </p:grpSpPr>
        <p:grpSp>
          <p:nvGrpSpPr>
            <p:cNvPr id="7" name="Gruppo 20"/>
            <p:cNvGrpSpPr>
              <a:grpSpLocks/>
            </p:cNvGrpSpPr>
            <p:nvPr/>
          </p:nvGrpSpPr>
          <p:grpSpPr bwMode="auto">
            <a:xfrm>
              <a:off x="179512" y="3717032"/>
              <a:ext cx="8820472" cy="3024336"/>
              <a:chOff x="99060" y="3789040"/>
              <a:chExt cx="8280920" cy="2861770"/>
            </a:xfrm>
          </p:grpSpPr>
          <p:sp>
            <p:nvSpPr>
              <p:cNvPr id="18" name="Rettangolo 17"/>
              <p:cNvSpPr/>
              <p:nvPr/>
            </p:nvSpPr>
            <p:spPr>
              <a:xfrm>
                <a:off x="99060" y="3789040"/>
                <a:ext cx="8280920" cy="286177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  <p:pic>
            <p:nvPicPr>
              <p:cNvPr id="13" name="Picture 3" descr="capillari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0461" y="4123864"/>
                <a:ext cx="2667899" cy="245788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5" name="Picture 5" descr="fig3b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218743" y="4129869"/>
                <a:ext cx="2721555" cy="238430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cxnSp>
            <p:nvCxnSpPr>
              <p:cNvPr id="20" name="Connettore 2 19"/>
              <p:cNvCxnSpPr/>
              <p:nvPr/>
            </p:nvCxnSpPr>
            <p:spPr>
              <a:xfrm flipH="1">
                <a:off x="7265126" y="4197435"/>
                <a:ext cx="503771" cy="5765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4102" name="CasellaDiTesto 22"/>
            <p:cNvSpPr txBox="1">
              <a:spLocks noChangeArrowheads="1"/>
            </p:cNvSpPr>
            <p:nvPr/>
          </p:nvSpPr>
          <p:spPr bwMode="auto">
            <a:xfrm>
              <a:off x="3203848" y="3789040"/>
              <a:ext cx="30243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it-IT" altLang="it-IT" b="1" i="1">
                  <a:solidFill>
                    <a:srgbClr val="002060"/>
                  </a:solidFill>
                </a:rPr>
                <a:t>Retinopatia Diabetica</a:t>
              </a:r>
            </a:p>
          </p:txBody>
        </p:sp>
      </p:grpSp>
      <p:sp>
        <p:nvSpPr>
          <p:cNvPr id="22" name="CasellaDiTesto 21"/>
          <p:cNvSpPr txBox="1"/>
          <p:nvPr/>
        </p:nvSpPr>
        <p:spPr>
          <a:xfrm>
            <a:off x="0" y="188640"/>
            <a:ext cx="633670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INTRODUZIONE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sellaDiTesto 5"/>
          <p:cNvSpPr txBox="1">
            <a:spLocks noChangeArrowheads="1"/>
          </p:cNvSpPr>
          <p:nvPr/>
        </p:nvSpPr>
        <p:spPr bwMode="auto">
          <a:xfrm>
            <a:off x="755724" y="6095256"/>
            <a:ext cx="7632700" cy="6461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b="1" dirty="0">
                <a:solidFill>
                  <a:srgbClr val="025E3F"/>
                </a:solidFill>
              </a:rPr>
              <a:t>COME LE CONDIZIONI SIMILI DIABETICHE POSSONO INFLUENZARE LE EV RILASCIATE DA MSC E IL LORO RUOLO NELL’INTERAZIONE CON I PERICITI???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019925" y="633413"/>
            <a:ext cx="19431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b="1" u="sng" dirty="0">
                <a:solidFill>
                  <a:srgbClr val="025E3F"/>
                </a:solidFill>
                <a:latin typeface="+mn-lt"/>
              </a:rPr>
              <a:t>Cellule Staminali Mesenchimali</a:t>
            </a:r>
          </a:p>
          <a:p>
            <a:pPr eaLnBrk="1" hangingPunct="1">
              <a:defRPr/>
            </a:pPr>
            <a:r>
              <a:rPr lang="it-IT" b="1" u="sng" dirty="0">
                <a:solidFill>
                  <a:srgbClr val="025E3F"/>
                </a:solidFill>
                <a:latin typeface="+mn-lt"/>
              </a:rPr>
              <a:t>(MSC)</a:t>
            </a:r>
          </a:p>
        </p:txBody>
      </p:sp>
      <p:grpSp>
        <p:nvGrpSpPr>
          <p:cNvPr id="2" name="Gruppo 23"/>
          <p:cNvGrpSpPr>
            <a:grpSpLocks/>
          </p:cNvGrpSpPr>
          <p:nvPr/>
        </p:nvGrpSpPr>
        <p:grpSpPr bwMode="auto">
          <a:xfrm>
            <a:off x="2235200" y="1012180"/>
            <a:ext cx="4640263" cy="3136900"/>
            <a:chOff x="2235213" y="767369"/>
            <a:chExt cx="4641043" cy="3135907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35213" y="767369"/>
              <a:ext cx="4641043" cy="287726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132" name="Text Box 4"/>
            <p:cNvSpPr txBox="1">
              <a:spLocks noChangeArrowheads="1"/>
            </p:cNvSpPr>
            <p:nvPr/>
          </p:nvSpPr>
          <p:spPr bwMode="auto">
            <a:xfrm>
              <a:off x="2523245" y="3647689"/>
              <a:ext cx="4319588" cy="2555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GB" altLang="it-IT" sz="900" b="1">
                  <a:solidFill>
                    <a:srgbClr val="000000"/>
                  </a:solidFill>
                </a:rPr>
                <a:t>Armulik A et al. Circulation Research. 2005;97:512-523</a:t>
              </a:r>
            </a:p>
          </p:txBody>
        </p:sp>
        <p:sp>
          <p:nvSpPr>
            <p:cNvPr id="14" name="Freccia in giù 13"/>
            <p:cNvSpPr/>
            <p:nvPr/>
          </p:nvSpPr>
          <p:spPr>
            <a:xfrm>
              <a:off x="3027509" y="1919529"/>
              <a:ext cx="144486" cy="618929"/>
            </a:xfrm>
            <a:prstGeom prst="downArrow">
              <a:avLst/>
            </a:prstGeom>
            <a:solidFill>
              <a:srgbClr val="70F64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5" name="Freccia in giù 14"/>
            <p:cNvSpPr/>
            <p:nvPr/>
          </p:nvSpPr>
          <p:spPr>
            <a:xfrm flipH="1" flipV="1">
              <a:off x="5186872" y="1919529"/>
              <a:ext cx="144486" cy="576080"/>
            </a:xfrm>
            <a:prstGeom prst="downArrow">
              <a:avLst/>
            </a:prstGeom>
            <a:solidFill>
              <a:srgbClr val="FCB2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sp>
        <p:nvSpPr>
          <p:cNvPr id="16" name="Freccia circolare in su 15"/>
          <p:cNvSpPr/>
          <p:nvPr/>
        </p:nvSpPr>
        <p:spPr>
          <a:xfrm rot="19063456">
            <a:off x="5330825" y="2782888"/>
            <a:ext cx="936625" cy="360362"/>
          </a:xfrm>
          <a:prstGeom prst="curved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Freccia circolare in su 16"/>
          <p:cNvSpPr/>
          <p:nvPr/>
        </p:nvSpPr>
        <p:spPr>
          <a:xfrm rot="7974445">
            <a:off x="5098256" y="980282"/>
            <a:ext cx="936625" cy="360362"/>
          </a:xfrm>
          <a:prstGeom prst="curvedUp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2483768" y="548680"/>
            <a:ext cx="4572000" cy="5400600"/>
            <a:chOff x="2267744" y="476672"/>
            <a:chExt cx="4572000" cy="5400600"/>
          </a:xfrm>
        </p:grpSpPr>
        <p:sp>
          <p:nvSpPr>
            <p:cNvPr id="4104" name="CasellaDiTesto 11"/>
            <p:cNvSpPr txBox="1">
              <a:spLocks noChangeArrowheads="1"/>
            </p:cNvSpPr>
            <p:nvPr/>
          </p:nvSpPr>
          <p:spPr bwMode="auto">
            <a:xfrm>
              <a:off x="2627536" y="476672"/>
              <a:ext cx="417671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it-IT" altLang="it-IT" b="1" dirty="0">
                  <a:solidFill>
                    <a:srgbClr val="025E3F"/>
                  </a:solidFill>
                </a:rPr>
                <a:t>VESCICOLE EXTRACELLULARI (EV)</a:t>
              </a:r>
            </a:p>
          </p:txBody>
        </p:sp>
        <p:grpSp>
          <p:nvGrpSpPr>
            <p:cNvPr id="3" name="Gruppo 22"/>
            <p:cNvGrpSpPr>
              <a:grpSpLocks/>
            </p:cNvGrpSpPr>
            <p:nvPr/>
          </p:nvGrpSpPr>
          <p:grpSpPr bwMode="auto">
            <a:xfrm>
              <a:off x="2267744" y="838547"/>
              <a:ext cx="4572000" cy="5038725"/>
              <a:chOff x="-900608" y="3645024"/>
              <a:chExt cx="4572000" cy="5039399"/>
            </a:xfrm>
          </p:grpSpPr>
          <p:pic>
            <p:nvPicPr>
              <p:cNvPr id="5129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41241" t="12076" r="19978" b="7002"/>
              <a:stretch>
                <a:fillRect/>
              </a:stretch>
            </p:blipFill>
            <p:spPr bwMode="auto">
              <a:xfrm>
                <a:off x="-796069" y="3645024"/>
                <a:ext cx="4086992" cy="47946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30" name="Rettangolo 18"/>
              <p:cNvSpPr>
                <a:spLocks noChangeArrowheads="1"/>
              </p:cNvSpPr>
              <p:nvPr/>
            </p:nvSpPr>
            <p:spPr bwMode="auto">
              <a:xfrm>
                <a:off x="-900608" y="8253536"/>
                <a:ext cx="4572000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endParaRPr lang="it-IT" altLang="it-IT" sz="1200"/>
              </a:p>
              <a:p>
                <a:pPr eaLnBrk="1" hangingPunct="1"/>
                <a:r>
                  <a:rPr lang="it-IT" altLang="it-IT" sz="1000" b="1">
                    <a:solidFill>
                      <a:srgbClr val="002060"/>
                    </a:solidFill>
                  </a:rPr>
                  <a:t> EL Andaloussi et al., Nature reviews 2013</a:t>
                </a:r>
              </a:p>
            </p:txBody>
          </p:sp>
        </p:grpSp>
      </p:grpSp>
      <p:sp>
        <p:nvSpPr>
          <p:cNvPr id="18" name="CasellaDiTesto 17"/>
          <p:cNvSpPr txBox="1"/>
          <p:nvPr/>
        </p:nvSpPr>
        <p:spPr>
          <a:xfrm>
            <a:off x="0" y="35332"/>
            <a:ext cx="633670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INTRODUZIONE</a:t>
            </a:r>
            <a:endParaRPr lang="it-IT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11" grpId="0"/>
      <p:bldP spid="11" grpId="1"/>
      <p:bldP spid="16" grpId="0" animBg="1"/>
      <p:bldP spid="16" grpId="1" animBg="1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o 24"/>
          <p:cNvGrpSpPr/>
          <p:nvPr/>
        </p:nvGrpSpPr>
        <p:grpSpPr>
          <a:xfrm>
            <a:off x="179512" y="4005064"/>
            <a:ext cx="4032448" cy="1944216"/>
            <a:chOff x="4572000" y="548680"/>
            <a:chExt cx="4032448" cy="1944216"/>
          </a:xfrm>
          <a:effectLst/>
        </p:grpSpPr>
        <p:pic>
          <p:nvPicPr>
            <p:cNvPr id="15" name="Immagine 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0" y="836712"/>
              <a:ext cx="4032448" cy="1656184"/>
            </a:xfrm>
            <a:prstGeom prst="rect">
              <a:avLst/>
            </a:prstGeom>
            <a:ln>
              <a:solidFill>
                <a:srgbClr val="025E3F"/>
              </a:solidFill>
            </a:ln>
            <a:effectLst/>
          </p:spPr>
        </p:pic>
        <p:sp>
          <p:nvSpPr>
            <p:cNvPr id="16" name="CasellaDiTesto 15"/>
            <p:cNvSpPr txBox="1"/>
            <p:nvPr/>
          </p:nvSpPr>
          <p:spPr>
            <a:xfrm>
              <a:off x="5724128" y="548680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i="1" dirty="0" smtClean="0">
                  <a:solidFill>
                    <a:srgbClr val="025E3F"/>
                  </a:solidFill>
                  <a:effectLst>
                    <a:innerShdw blurRad="114300">
                      <a:prstClr val="black"/>
                    </a:innerShdw>
                  </a:effectLst>
                </a:rPr>
                <a:t>PERMEABILITA’</a:t>
              </a:r>
              <a:endParaRPr lang="it-IT" b="1" i="1" dirty="0">
                <a:solidFill>
                  <a:srgbClr val="025E3F"/>
                </a:solidFill>
                <a:effectLst>
                  <a:innerShdw blurRad="114300">
                    <a:prstClr val="black"/>
                  </a:innerShdw>
                </a:effectLst>
              </a:endParaRPr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4644008" y="3470659"/>
            <a:ext cx="4045444" cy="3126693"/>
            <a:chOff x="4644008" y="2636912"/>
            <a:chExt cx="4045444" cy="3126693"/>
          </a:xfrm>
        </p:grpSpPr>
        <p:pic>
          <p:nvPicPr>
            <p:cNvPr id="22" name="Immagine 21" descr="Fig6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4008" y="2996952"/>
              <a:ext cx="4045444" cy="2766653"/>
            </a:xfrm>
            <a:prstGeom prst="rect">
              <a:avLst/>
            </a:prstGeom>
            <a:ln>
              <a:solidFill>
                <a:srgbClr val="025E3F"/>
              </a:solidFill>
            </a:ln>
          </p:spPr>
        </p:pic>
        <p:sp>
          <p:nvSpPr>
            <p:cNvPr id="24" name="CasellaDiTesto 23"/>
            <p:cNvSpPr txBox="1"/>
            <p:nvPr/>
          </p:nvSpPr>
          <p:spPr>
            <a:xfrm>
              <a:off x="5580112" y="2636912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i="1" dirty="0" smtClean="0">
                  <a:solidFill>
                    <a:srgbClr val="025E3F"/>
                  </a:solidFill>
                  <a:effectLst>
                    <a:innerShdw blurRad="114300">
                      <a:prstClr val="black"/>
                    </a:innerShdw>
                  </a:effectLst>
                </a:rPr>
                <a:t>ESPRESSIONE MMP</a:t>
              </a:r>
              <a:endParaRPr lang="it-IT" b="1" i="1" dirty="0">
                <a:solidFill>
                  <a:srgbClr val="025E3F"/>
                </a:solidFill>
                <a:effectLst>
                  <a:innerShdw blurRad="114300">
                    <a:prstClr val="black"/>
                  </a:innerShdw>
                </a:effectLst>
              </a:endParaRPr>
            </a:p>
          </p:txBody>
        </p:sp>
      </p:grpSp>
      <p:sp>
        <p:nvSpPr>
          <p:cNvPr id="27" name="CasellaDiTesto 26"/>
          <p:cNvSpPr txBox="1"/>
          <p:nvPr/>
        </p:nvSpPr>
        <p:spPr>
          <a:xfrm>
            <a:off x="0" y="188640"/>
            <a:ext cx="633670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RISULTATI PRECEDENTI</a:t>
            </a:r>
            <a:endParaRPr lang="it-IT" dirty="0"/>
          </a:p>
        </p:txBody>
      </p:sp>
      <p:grpSp>
        <p:nvGrpSpPr>
          <p:cNvPr id="19" name="Gruppo 18"/>
          <p:cNvGrpSpPr/>
          <p:nvPr/>
        </p:nvGrpSpPr>
        <p:grpSpPr>
          <a:xfrm>
            <a:off x="251520" y="836712"/>
            <a:ext cx="5328592" cy="2808312"/>
            <a:chOff x="251520" y="836712"/>
            <a:chExt cx="5328592" cy="2808312"/>
          </a:xfrm>
        </p:grpSpPr>
        <p:pic>
          <p:nvPicPr>
            <p:cNvPr id="20" name="Immagine 19" descr="Fig2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20" y="836712"/>
              <a:ext cx="4031416" cy="2808312"/>
            </a:xfrm>
            <a:prstGeom prst="rect">
              <a:avLst/>
            </a:prstGeom>
            <a:ln>
              <a:solidFill>
                <a:srgbClr val="025E3F"/>
              </a:solidFill>
            </a:ln>
          </p:spPr>
        </p:pic>
        <p:sp>
          <p:nvSpPr>
            <p:cNvPr id="29" name="CasellaDiTesto 28"/>
            <p:cNvSpPr txBox="1"/>
            <p:nvPr/>
          </p:nvSpPr>
          <p:spPr>
            <a:xfrm>
              <a:off x="4211960" y="980728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i="1" dirty="0" smtClean="0">
                  <a:solidFill>
                    <a:srgbClr val="025E3F"/>
                  </a:solidFill>
                </a:rPr>
                <a:t>Distacco</a:t>
              </a:r>
              <a:endParaRPr lang="it-IT" b="1" i="1" dirty="0">
                <a:solidFill>
                  <a:srgbClr val="025E3F"/>
                </a:solidFill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4211960" y="2996952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i="1" dirty="0" smtClean="0">
                  <a:solidFill>
                    <a:srgbClr val="025E3F"/>
                  </a:solidFill>
                </a:rPr>
                <a:t>Migrazione</a:t>
              </a:r>
              <a:endParaRPr lang="it-IT" b="1" i="1" dirty="0">
                <a:solidFill>
                  <a:srgbClr val="025E3F"/>
                </a:solidFill>
              </a:endParaRPr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5292080" y="1412776"/>
            <a:ext cx="3672408" cy="1803975"/>
            <a:chOff x="5292080" y="1412776"/>
            <a:chExt cx="3672408" cy="1803975"/>
          </a:xfrm>
        </p:grpSpPr>
        <p:pic>
          <p:nvPicPr>
            <p:cNvPr id="21" name="Immagine 9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92080" y="1412776"/>
              <a:ext cx="3672408" cy="1262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CasellaDiTesto 12"/>
            <p:cNvSpPr txBox="1"/>
            <p:nvPr/>
          </p:nvSpPr>
          <p:spPr>
            <a:xfrm>
              <a:off x="5292080" y="2708920"/>
              <a:ext cx="10801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 dirty="0" smtClean="0">
                  <a:solidFill>
                    <a:srgbClr val="025E3F"/>
                  </a:solidFill>
                </a:rPr>
                <a:t>CTRL +</a:t>
              </a:r>
              <a:endParaRPr lang="it-IT" sz="1000" b="1" dirty="0">
                <a:solidFill>
                  <a:srgbClr val="025E3F"/>
                </a:solidFill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6588224" y="2708920"/>
              <a:ext cx="10801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 dirty="0" smtClean="0">
                  <a:solidFill>
                    <a:srgbClr val="025E3F"/>
                  </a:solidFill>
                </a:rPr>
                <a:t>CTRL -</a:t>
              </a:r>
              <a:endParaRPr lang="it-IT" sz="1000" b="1" dirty="0">
                <a:solidFill>
                  <a:srgbClr val="025E3F"/>
                </a:solidFill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7812360" y="2708920"/>
              <a:ext cx="108012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900" b="1" dirty="0" smtClean="0">
                  <a:solidFill>
                    <a:srgbClr val="025E3F"/>
                  </a:solidFill>
                </a:rPr>
                <a:t>HRP STACCATI E SEMINATI IN UNA NUOVA PIASTRA</a:t>
              </a:r>
              <a:endParaRPr lang="it-IT" sz="900" b="1" dirty="0">
                <a:solidFill>
                  <a:srgbClr val="025E3F"/>
                </a:solidFill>
              </a:endParaRPr>
            </a:p>
          </p:txBody>
        </p:sp>
      </p:grp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6396335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altLang="it-IT" sz="800" b="1" i="1" dirty="0" err="1">
                <a:ea typeface="Times New Roman" pitchFamily="18" charset="0"/>
                <a:cs typeface="Arial" charset="0"/>
              </a:rPr>
              <a:t>Beltramo</a:t>
            </a:r>
            <a:r>
              <a:rPr lang="it-IT" altLang="it-IT" sz="800" b="1" i="1" dirty="0">
                <a:ea typeface="Times New Roman" pitchFamily="18" charset="0"/>
                <a:cs typeface="Arial" charset="0"/>
              </a:rPr>
              <a:t> , </a:t>
            </a:r>
            <a:r>
              <a:rPr lang="it-IT" altLang="it-IT" sz="800" b="1" i="1" dirty="0" err="1">
                <a:ea typeface="Times New Roman" pitchFamily="18" charset="0"/>
                <a:cs typeface="Arial" charset="0"/>
              </a:rPr>
              <a:t>Lopatina</a:t>
            </a:r>
            <a:r>
              <a:rPr lang="it-IT" altLang="it-IT" sz="800" b="1" i="1" dirty="0">
                <a:ea typeface="Times New Roman" pitchFamily="18" charset="0"/>
                <a:cs typeface="Arial" charset="0"/>
              </a:rPr>
              <a:t> T, </a:t>
            </a:r>
            <a:r>
              <a:rPr lang="it-IT" altLang="it-IT" sz="800" b="1" i="1" dirty="0" err="1">
                <a:ea typeface="Times New Roman" pitchFamily="18" charset="0"/>
                <a:cs typeface="Arial" charset="0"/>
              </a:rPr>
              <a:t>Berrone</a:t>
            </a:r>
            <a:r>
              <a:rPr lang="it-IT" altLang="it-IT" sz="800" b="1" i="1" dirty="0">
                <a:ea typeface="Times New Roman" pitchFamily="18" charset="0"/>
                <a:cs typeface="Arial" charset="0"/>
              </a:rPr>
              <a:t> E, </a:t>
            </a:r>
            <a:r>
              <a:rPr lang="it-IT" altLang="it-IT" sz="800" b="1" i="1" dirty="0" err="1">
                <a:ea typeface="Times New Roman" pitchFamily="18" charset="0"/>
                <a:cs typeface="Arial" charset="0"/>
              </a:rPr>
              <a:t>Mazzeo</a:t>
            </a:r>
            <a:r>
              <a:rPr lang="it-IT" altLang="it-IT" sz="800" b="1" i="1" dirty="0">
                <a:ea typeface="Times New Roman" pitchFamily="18" charset="0"/>
                <a:cs typeface="Arial" charset="0"/>
              </a:rPr>
              <a:t> A, </a:t>
            </a:r>
            <a:r>
              <a:rPr lang="it-IT" altLang="it-IT" sz="800" b="1" i="1" dirty="0" err="1">
                <a:ea typeface="Times New Roman" pitchFamily="18" charset="0"/>
                <a:cs typeface="Arial" charset="0"/>
              </a:rPr>
              <a:t>Iavello</a:t>
            </a:r>
            <a:r>
              <a:rPr lang="it-IT" altLang="it-IT" sz="800" b="1" i="1" dirty="0">
                <a:ea typeface="Times New Roman" pitchFamily="18" charset="0"/>
                <a:cs typeface="Arial" charset="0"/>
              </a:rPr>
              <a:t> A, </a:t>
            </a:r>
            <a:r>
              <a:rPr lang="it-IT" altLang="it-IT" sz="800" b="1" i="1" dirty="0" err="1">
                <a:ea typeface="Times New Roman" pitchFamily="18" charset="0"/>
                <a:cs typeface="Arial" charset="0"/>
              </a:rPr>
              <a:t>Camussi</a:t>
            </a:r>
            <a:r>
              <a:rPr lang="it-IT" altLang="it-IT" sz="800" b="1" i="1" dirty="0">
                <a:ea typeface="Times New Roman" pitchFamily="18" charset="0"/>
                <a:cs typeface="Arial" charset="0"/>
              </a:rPr>
              <a:t> G, Porta M.</a:t>
            </a:r>
            <a:endParaRPr lang="en-US" altLang="it-IT" sz="800" b="1" i="1" dirty="0">
              <a:ea typeface="Times New Roman" pitchFamily="18" charset="0"/>
              <a:cs typeface="Arial" charset="0"/>
            </a:endParaRPr>
          </a:p>
          <a:p>
            <a:r>
              <a:rPr lang="en-US" altLang="it-IT" sz="800" b="1" i="1" dirty="0">
                <a:ea typeface="Times New Roman" pitchFamily="18" charset="0"/>
                <a:cs typeface="Arial" charset="0"/>
              </a:rPr>
              <a:t>Extracellular vesicles derived from mesenchymal stem cells induce features of diabetic retinopathy in vitro. </a:t>
            </a:r>
            <a:r>
              <a:rPr lang="en-US" altLang="it-IT" sz="800" b="1" i="1" dirty="0" err="1">
                <a:ea typeface="Times New Roman" pitchFamily="18" charset="0"/>
                <a:cs typeface="Arial" charset="0"/>
              </a:rPr>
              <a:t>Acta</a:t>
            </a:r>
            <a:r>
              <a:rPr lang="en-US" altLang="it-IT" sz="800" b="1" i="1" dirty="0">
                <a:ea typeface="Times New Roman" pitchFamily="18" charset="0"/>
                <a:cs typeface="Arial" charset="0"/>
              </a:rPr>
              <a:t> </a:t>
            </a:r>
            <a:r>
              <a:rPr lang="en-US" altLang="it-IT" sz="800" b="1" i="1" dirty="0" err="1">
                <a:ea typeface="Times New Roman" pitchFamily="18" charset="0"/>
                <a:cs typeface="Arial" charset="0"/>
              </a:rPr>
              <a:t>Diabetologica</a:t>
            </a:r>
            <a:r>
              <a:rPr lang="en-US" altLang="it-IT" sz="800" b="1" i="1" dirty="0">
                <a:ea typeface="Times New Roman" pitchFamily="18" charset="0"/>
                <a:cs typeface="Arial" charset="0"/>
              </a:rPr>
              <a:t>. 2014 Dec;</a:t>
            </a:r>
            <a:r>
              <a:rPr lang="it-IT" altLang="it-IT" sz="800" b="1" i="1" dirty="0">
                <a:ea typeface="Times New Roman" pitchFamily="18" charset="0"/>
                <a:cs typeface="Arial" charset="0"/>
              </a:rPr>
              <a:t>51(6):1055-64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1835696" y="620689"/>
            <a:ext cx="5652120" cy="3716527"/>
            <a:chOff x="107504" y="5085184"/>
            <a:chExt cx="4211960" cy="2933283"/>
          </a:xfrm>
        </p:grpSpPr>
        <p:pic>
          <p:nvPicPr>
            <p:cNvPr id="5" name="Immagine 3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504" y="5426179"/>
              <a:ext cx="4211960" cy="2592288"/>
            </a:xfrm>
            <a:prstGeom prst="rect">
              <a:avLst/>
            </a:prstGeom>
            <a:ln>
              <a:solidFill>
                <a:srgbClr val="025E3F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CasellaDiTesto 5"/>
            <p:cNvSpPr txBox="1"/>
            <p:nvPr/>
          </p:nvSpPr>
          <p:spPr>
            <a:xfrm>
              <a:off x="1242667" y="5085184"/>
              <a:ext cx="2915816" cy="291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i="1" dirty="0" smtClean="0">
                  <a:solidFill>
                    <a:srgbClr val="025E3F"/>
                  </a:solidFill>
                  <a:effectLst>
                    <a:innerShdw blurRad="114300">
                      <a:prstClr val="black"/>
                    </a:innerShdw>
                  </a:effectLst>
                </a:rPr>
                <a:t>ANGIOGENESI IN VITRO</a:t>
              </a:r>
              <a:endParaRPr lang="it-IT" b="1" i="1" dirty="0">
                <a:solidFill>
                  <a:srgbClr val="025E3F"/>
                </a:solidFill>
                <a:effectLst>
                  <a:innerShdw blurRad="114300">
                    <a:prstClr val="black"/>
                  </a:innerShdw>
                </a:effectLst>
              </a:endParaRPr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0" y="188640"/>
            <a:ext cx="633670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RISULTATI PRECEDENTI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6448" y="5445224"/>
            <a:ext cx="6152016" cy="82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6396335"/>
            <a:ext cx="49320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altLang="it-IT" sz="800" b="1" i="1" dirty="0" err="1">
                <a:ea typeface="Times New Roman" pitchFamily="18" charset="0"/>
                <a:cs typeface="Arial" charset="0"/>
              </a:rPr>
              <a:t>Beltramo</a:t>
            </a:r>
            <a:r>
              <a:rPr lang="it-IT" altLang="it-IT" sz="800" b="1" i="1" dirty="0">
                <a:ea typeface="Times New Roman" pitchFamily="18" charset="0"/>
                <a:cs typeface="Arial" charset="0"/>
              </a:rPr>
              <a:t> , </a:t>
            </a:r>
            <a:r>
              <a:rPr lang="it-IT" altLang="it-IT" sz="800" b="1" i="1" dirty="0" err="1">
                <a:ea typeface="Times New Roman" pitchFamily="18" charset="0"/>
                <a:cs typeface="Arial" charset="0"/>
              </a:rPr>
              <a:t>Lopatina</a:t>
            </a:r>
            <a:r>
              <a:rPr lang="it-IT" altLang="it-IT" sz="800" b="1" i="1" dirty="0">
                <a:ea typeface="Times New Roman" pitchFamily="18" charset="0"/>
                <a:cs typeface="Arial" charset="0"/>
              </a:rPr>
              <a:t> T, </a:t>
            </a:r>
            <a:r>
              <a:rPr lang="it-IT" altLang="it-IT" sz="800" b="1" i="1" dirty="0" err="1">
                <a:ea typeface="Times New Roman" pitchFamily="18" charset="0"/>
                <a:cs typeface="Arial" charset="0"/>
              </a:rPr>
              <a:t>Berrone</a:t>
            </a:r>
            <a:r>
              <a:rPr lang="it-IT" altLang="it-IT" sz="800" b="1" i="1" dirty="0">
                <a:ea typeface="Times New Roman" pitchFamily="18" charset="0"/>
                <a:cs typeface="Arial" charset="0"/>
              </a:rPr>
              <a:t> E, </a:t>
            </a:r>
            <a:r>
              <a:rPr lang="it-IT" altLang="it-IT" sz="800" b="1" i="1" dirty="0" err="1">
                <a:ea typeface="Times New Roman" pitchFamily="18" charset="0"/>
                <a:cs typeface="Arial" charset="0"/>
              </a:rPr>
              <a:t>Mazzeo</a:t>
            </a:r>
            <a:r>
              <a:rPr lang="it-IT" altLang="it-IT" sz="800" b="1" i="1" dirty="0">
                <a:ea typeface="Times New Roman" pitchFamily="18" charset="0"/>
                <a:cs typeface="Arial" charset="0"/>
              </a:rPr>
              <a:t> A, </a:t>
            </a:r>
            <a:r>
              <a:rPr lang="it-IT" altLang="it-IT" sz="800" b="1" i="1" dirty="0" err="1">
                <a:ea typeface="Times New Roman" pitchFamily="18" charset="0"/>
                <a:cs typeface="Arial" charset="0"/>
              </a:rPr>
              <a:t>Iavello</a:t>
            </a:r>
            <a:r>
              <a:rPr lang="it-IT" altLang="it-IT" sz="800" b="1" i="1" dirty="0">
                <a:ea typeface="Times New Roman" pitchFamily="18" charset="0"/>
                <a:cs typeface="Arial" charset="0"/>
              </a:rPr>
              <a:t> A, </a:t>
            </a:r>
            <a:r>
              <a:rPr lang="it-IT" altLang="it-IT" sz="800" b="1" i="1" dirty="0" err="1">
                <a:ea typeface="Times New Roman" pitchFamily="18" charset="0"/>
                <a:cs typeface="Arial" charset="0"/>
              </a:rPr>
              <a:t>Camussi</a:t>
            </a:r>
            <a:r>
              <a:rPr lang="it-IT" altLang="it-IT" sz="800" b="1" i="1" dirty="0">
                <a:ea typeface="Times New Roman" pitchFamily="18" charset="0"/>
                <a:cs typeface="Arial" charset="0"/>
              </a:rPr>
              <a:t> G, Porta M.</a:t>
            </a:r>
            <a:endParaRPr lang="en-US" altLang="it-IT" sz="800" b="1" i="1" dirty="0">
              <a:ea typeface="Times New Roman" pitchFamily="18" charset="0"/>
              <a:cs typeface="Arial" charset="0"/>
            </a:endParaRPr>
          </a:p>
          <a:p>
            <a:r>
              <a:rPr lang="en-US" altLang="it-IT" sz="800" b="1" i="1" dirty="0">
                <a:ea typeface="Times New Roman" pitchFamily="18" charset="0"/>
                <a:cs typeface="Arial" charset="0"/>
              </a:rPr>
              <a:t>Extracellular vesicles derived from mesenchymal stem cells induce features of diabetic retinopathy in vitro. </a:t>
            </a:r>
            <a:r>
              <a:rPr lang="en-US" altLang="it-IT" sz="800" b="1" i="1" dirty="0" err="1">
                <a:ea typeface="Times New Roman" pitchFamily="18" charset="0"/>
                <a:cs typeface="Arial" charset="0"/>
              </a:rPr>
              <a:t>Acta</a:t>
            </a:r>
            <a:r>
              <a:rPr lang="en-US" altLang="it-IT" sz="800" b="1" i="1" dirty="0">
                <a:ea typeface="Times New Roman" pitchFamily="18" charset="0"/>
                <a:cs typeface="Arial" charset="0"/>
              </a:rPr>
              <a:t> </a:t>
            </a:r>
            <a:r>
              <a:rPr lang="en-US" altLang="it-IT" sz="800" b="1" i="1" dirty="0" err="1">
                <a:ea typeface="Times New Roman" pitchFamily="18" charset="0"/>
                <a:cs typeface="Arial" charset="0"/>
              </a:rPr>
              <a:t>Diabetologica</a:t>
            </a:r>
            <a:r>
              <a:rPr lang="en-US" altLang="it-IT" sz="800" b="1" i="1" dirty="0">
                <a:ea typeface="Times New Roman" pitchFamily="18" charset="0"/>
                <a:cs typeface="Arial" charset="0"/>
              </a:rPr>
              <a:t>. 2014 Dec;</a:t>
            </a:r>
            <a:r>
              <a:rPr lang="it-IT" altLang="it-IT" sz="800" b="1" i="1" dirty="0">
                <a:ea typeface="Times New Roman" pitchFamily="18" charset="0"/>
                <a:cs typeface="Arial" charset="0"/>
              </a:rPr>
              <a:t>51(6):1055-64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581128"/>
            <a:ext cx="705678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1475656" y="332656"/>
            <a:ext cx="633670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SCOPO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83568" y="2998693"/>
            <a:ext cx="7992888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rgbClr val="025E3F"/>
                </a:solidFill>
              </a:rPr>
              <a:t>VALUTARE L’ESPRESSIONE DEL miR-126 IN PERICITI COLTIVATI IN </a:t>
            </a:r>
            <a:r>
              <a:rPr lang="it-IT" b="1" i="1" dirty="0" smtClean="0">
                <a:solidFill>
                  <a:srgbClr val="025E3F"/>
                </a:solidFill>
              </a:rPr>
              <a:t>CONDIZIONI</a:t>
            </a:r>
          </a:p>
          <a:p>
            <a:pPr algn="ctr"/>
            <a:r>
              <a:rPr lang="it-IT" b="1" i="1" dirty="0" smtClean="0">
                <a:solidFill>
                  <a:srgbClr val="025E3F"/>
                </a:solidFill>
              </a:rPr>
              <a:t> </a:t>
            </a:r>
            <a:r>
              <a:rPr lang="it-IT" b="1" i="1" dirty="0" smtClean="0">
                <a:solidFill>
                  <a:srgbClr val="025E3F"/>
                </a:solidFill>
              </a:rPr>
              <a:t>SIMIL DIABETICHE E LA SUA MODULAZIONE DA PARTE DELLE </a:t>
            </a:r>
          </a:p>
          <a:p>
            <a:pPr algn="ctr"/>
            <a:r>
              <a:rPr lang="it-IT" b="1" i="1" dirty="0" smtClean="0">
                <a:solidFill>
                  <a:srgbClr val="025E3F"/>
                </a:solidFill>
              </a:rPr>
              <a:t>VESCICOLE EXTRACELLULARI</a:t>
            </a:r>
            <a:endParaRPr lang="it-IT" b="1" i="1" dirty="0">
              <a:solidFill>
                <a:srgbClr val="025E3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418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188640"/>
            <a:ext cx="633670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MATERIALI E METODI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4" name="CasellaDiTesto 103"/>
          <p:cNvSpPr txBox="1"/>
          <p:nvPr/>
        </p:nvSpPr>
        <p:spPr>
          <a:xfrm>
            <a:off x="5796136" y="5657671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025E3F"/>
                </a:solidFill>
              </a:rPr>
              <a:t>ESTRAZIONE RNA</a:t>
            </a:r>
          </a:p>
          <a:p>
            <a:endParaRPr lang="it-IT" b="1" i="1" dirty="0" smtClean="0">
              <a:solidFill>
                <a:srgbClr val="025E3F"/>
              </a:solidFill>
            </a:endParaRPr>
          </a:p>
          <a:p>
            <a:r>
              <a:rPr lang="it-IT" b="1" i="1" dirty="0" smtClean="0">
                <a:solidFill>
                  <a:srgbClr val="025E3F"/>
                </a:solidFill>
              </a:rPr>
              <a:t>RT PCR</a:t>
            </a:r>
          </a:p>
          <a:p>
            <a:endParaRPr lang="it-IT" dirty="0"/>
          </a:p>
        </p:txBody>
      </p:sp>
      <p:grpSp>
        <p:nvGrpSpPr>
          <p:cNvPr id="74" name="Gruppo 73"/>
          <p:cNvGrpSpPr/>
          <p:nvPr/>
        </p:nvGrpSpPr>
        <p:grpSpPr>
          <a:xfrm>
            <a:off x="4858892" y="1052733"/>
            <a:ext cx="4178300" cy="3023842"/>
            <a:chOff x="4355976" y="1124866"/>
            <a:chExt cx="4178300" cy="3023842"/>
          </a:xfrm>
        </p:grpSpPr>
        <p:grpSp>
          <p:nvGrpSpPr>
            <p:cNvPr id="40" name="Group 5"/>
            <p:cNvGrpSpPr>
              <a:grpSpLocks/>
            </p:cNvGrpSpPr>
            <p:nvPr/>
          </p:nvGrpSpPr>
          <p:grpSpPr bwMode="auto">
            <a:xfrm>
              <a:off x="4932040" y="3501008"/>
              <a:ext cx="2879725" cy="647700"/>
              <a:chOff x="912" y="3072"/>
              <a:chExt cx="3984" cy="816"/>
            </a:xfrm>
          </p:grpSpPr>
          <p:sp>
            <p:nvSpPr>
              <p:cNvPr id="41" name="Rectangle 6"/>
              <p:cNvSpPr>
                <a:spLocks noChangeArrowheads="1"/>
              </p:cNvSpPr>
              <p:nvPr/>
            </p:nvSpPr>
            <p:spPr bwMode="auto">
              <a:xfrm>
                <a:off x="912" y="3264"/>
                <a:ext cx="3984" cy="534"/>
              </a:xfrm>
              <a:prstGeom prst="rect">
                <a:avLst/>
              </a:prstGeom>
              <a:gradFill rotWithShape="0">
                <a:gsLst>
                  <a:gs pos="0">
                    <a:srgbClr val="FF7C80"/>
                  </a:gs>
                  <a:gs pos="100000">
                    <a:srgbClr val="FF7C80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FF7C8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grpSp>
            <p:nvGrpSpPr>
              <p:cNvPr id="42" name="Group 8"/>
              <p:cNvGrpSpPr>
                <a:grpSpLocks/>
              </p:cNvGrpSpPr>
              <p:nvPr/>
            </p:nvGrpSpPr>
            <p:grpSpPr bwMode="auto">
              <a:xfrm>
                <a:off x="912" y="3493"/>
                <a:ext cx="3964" cy="304"/>
                <a:chOff x="912" y="3461"/>
                <a:chExt cx="3964" cy="304"/>
              </a:xfrm>
            </p:grpSpPr>
            <p:grpSp>
              <p:nvGrpSpPr>
                <p:cNvPr id="46" name="Group 9"/>
                <p:cNvGrpSpPr>
                  <a:grpSpLocks/>
                </p:cNvGrpSpPr>
                <p:nvPr/>
              </p:nvGrpSpPr>
              <p:grpSpPr bwMode="auto">
                <a:xfrm>
                  <a:off x="1488" y="3461"/>
                  <a:ext cx="1036" cy="304"/>
                  <a:chOff x="1056" y="3493"/>
                  <a:chExt cx="1036" cy="304"/>
                </a:xfrm>
              </p:grpSpPr>
              <p:sp>
                <p:nvSpPr>
                  <p:cNvPr id="72" name="Freeform 10"/>
                  <p:cNvSpPr>
                    <a:spLocks/>
                  </p:cNvSpPr>
                  <p:nvPr/>
                </p:nvSpPr>
                <p:spPr bwMode="auto">
                  <a:xfrm>
                    <a:off x="1055" y="3542"/>
                    <a:ext cx="1037" cy="304"/>
                  </a:xfrm>
                  <a:custGeom>
                    <a:avLst/>
                    <a:gdLst/>
                    <a:ahLst/>
                    <a:cxnLst>
                      <a:cxn ang="0">
                        <a:pos x="45" y="283"/>
                      </a:cxn>
                      <a:cxn ang="0">
                        <a:pos x="1016" y="271"/>
                      </a:cxn>
                      <a:cxn ang="0">
                        <a:pos x="971" y="170"/>
                      </a:cxn>
                      <a:cxn ang="0">
                        <a:pos x="869" y="113"/>
                      </a:cxn>
                      <a:cxn ang="0">
                        <a:pos x="779" y="91"/>
                      </a:cxn>
                      <a:cxn ang="0">
                        <a:pos x="745" y="68"/>
                      </a:cxn>
                      <a:cxn ang="0">
                        <a:pos x="711" y="57"/>
                      </a:cxn>
                      <a:cxn ang="0">
                        <a:pos x="677" y="23"/>
                      </a:cxn>
                      <a:cxn ang="0">
                        <a:pos x="610" y="0"/>
                      </a:cxn>
                      <a:cxn ang="0">
                        <a:pos x="474" y="23"/>
                      </a:cxn>
                      <a:cxn ang="0">
                        <a:pos x="406" y="57"/>
                      </a:cxn>
                      <a:cxn ang="0">
                        <a:pos x="305" y="68"/>
                      </a:cxn>
                      <a:cxn ang="0">
                        <a:pos x="192" y="170"/>
                      </a:cxn>
                      <a:cxn ang="0">
                        <a:pos x="90" y="181"/>
                      </a:cxn>
                      <a:cxn ang="0">
                        <a:pos x="0" y="271"/>
                      </a:cxn>
                      <a:cxn ang="0">
                        <a:pos x="45" y="283"/>
                      </a:cxn>
                    </a:cxnLst>
                    <a:rect l="0" t="0" r="r" b="b"/>
                    <a:pathLst>
                      <a:path w="1036" h="304">
                        <a:moveTo>
                          <a:pt x="45" y="283"/>
                        </a:moveTo>
                        <a:cubicBezTo>
                          <a:pt x="369" y="279"/>
                          <a:pt x="693" y="298"/>
                          <a:pt x="1016" y="271"/>
                        </a:cubicBezTo>
                        <a:cubicBezTo>
                          <a:pt x="1036" y="269"/>
                          <a:pt x="980" y="178"/>
                          <a:pt x="971" y="170"/>
                        </a:cubicBezTo>
                        <a:cubicBezTo>
                          <a:pt x="938" y="141"/>
                          <a:pt x="909" y="124"/>
                          <a:pt x="869" y="113"/>
                        </a:cubicBezTo>
                        <a:cubicBezTo>
                          <a:pt x="839" y="105"/>
                          <a:pt x="779" y="91"/>
                          <a:pt x="779" y="91"/>
                        </a:cubicBezTo>
                        <a:cubicBezTo>
                          <a:pt x="768" y="83"/>
                          <a:pt x="757" y="74"/>
                          <a:pt x="745" y="68"/>
                        </a:cubicBezTo>
                        <a:cubicBezTo>
                          <a:pt x="734" y="63"/>
                          <a:pt x="721" y="64"/>
                          <a:pt x="711" y="57"/>
                        </a:cubicBezTo>
                        <a:cubicBezTo>
                          <a:pt x="698" y="48"/>
                          <a:pt x="691" y="31"/>
                          <a:pt x="677" y="23"/>
                        </a:cubicBezTo>
                        <a:cubicBezTo>
                          <a:pt x="656" y="11"/>
                          <a:pt x="610" y="0"/>
                          <a:pt x="610" y="0"/>
                        </a:cubicBezTo>
                        <a:cubicBezTo>
                          <a:pt x="584" y="3"/>
                          <a:pt x="510" y="5"/>
                          <a:pt x="474" y="23"/>
                        </a:cubicBezTo>
                        <a:cubicBezTo>
                          <a:pt x="433" y="44"/>
                          <a:pt x="451" y="50"/>
                          <a:pt x="406" y="57"/>
                        </a:cubicBezTo>
                        <a:cubicBezTo>
                          <a:pt x="373" y="62"/>
                          <a:pt x="339" y="64"/>
                          <a:pt x="305" y="68"/>
                        </a:cubicBezTo>
                        <a:cubicBezTo>
                          <a:pt x="234" y="91"/>
                          <a:pt x="249" y="156"/>
                          <a:pt x="192" y="170"/>
                        </a:cubicBezTo>
                        <a:cubicBezTo>
                          <a:pt x="159" y="178"/>
                          <a:pt x="124" y="177"/>
                          <a:pt x="90" y="181"/>
                        </a:cubicBezTo>
                        <a:cubicBezTo>
                          <a:pt x="57" y="214"/>
                          <a:pt x="39" y="246"/>
                          <a:pt x="0" y="271"/>
                        </a:cubicBezTo>
                        <a:cubicBezTo>
                          <a:pt x="38" y="297"/>
                          <a:pt x="24" y="304"/>
                          <a:pt x="45" y="283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CCCC"/>
                      </a:gs>
                      <a:gs pos="100000">
                        <a:srgbClr val="FFCCCC">
                          <a:gamma/>
                          <a:shade val="66275"/>
                          <a:invGamma/>
                        </a:srgbClr>
                      </a:gs>
                    </a:gsLst>
                    <a:lin ang="2700000" scaled="1"/>
                  </a:gradFill>
                  <a:ln w="9525" cap="flat" cmpd="sng">
                    <a:solidFill>
                      <a:srgbClr val="FFCCCC"/>
                    </a:solidFill>
                    <a:prstDash val="solid"/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73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3654"/>
                    <a:ext cx="288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CC"/>
                      </a:gs>
                      <a:gs pos="100000">
                        <a:srgbClr val="FF33CC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CC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47" name="Group 12"/>
                <p:cNvGrpSpPr>
                  <a:grpSpLocks/>
                </p:cNvGrpSpPr>
                <p:nvPr/>
              </p:nvGrpSpPr>
              <p:grpSpPr bwMode="auto">
                <a:xfrm>
                  <a:off x="3216" y="3461"/>
                  <a:ext cx="1036" cy="304"/>
                  <a:chOff x="1056" y="3493"/>
                  <a:chExt cx="1036" cy="304"/>
                </a:xfrm>
              </p:grpSpPr>
              <p:sp>
                <p:nvSpPr>
                  <p:cNvPr id="70" name="Freeform 13"/>
                  <p:cNvSpPr>
                    <a:spLocks/>
                  </p:cNvSpPr>
                  <p:nvPr/>
                </p:nvSpPr>
                <p:spPr bwMode="auto">
                  <a:xfrm>
                    <a:off x="1056" y="3542"/>
                    <a:ext cx="1037" cy="304"/>
                  </a:xfrm>
                  <a:custGeom>
                    <a:avLst/>
                    <a:gdLst/>
                    <a:ahLst/>
                    <a:cxnLst>
                      <a:cxn ang="0">
                        <a:pos x="45" y="283"/>
                      </a:cxn>
                      <a:cxn ang="0">
                        <a:pos x="1016" y="271"/>
                      </a:cxn>
                      <a:cxn ang="0">
                        <a:pos x="971" y="170"/>
                      </a:cxn>
                      <a:cxn ang="0">
                        <a:pos x="869" y="113"/>
                      </a:cxn>
                      <a:cxn ang="0">
                        <a:pos x="779" y="91"/>
                      </a:cxn>
                      <a:cxn ang="0">
                        <a:pos x="745" y="68"/>
                      </a:cxn>
                      <a:cxn ang="0">
                        <a:pos x="711" y="57"/>
                      </a:cxn>
                      <a:cxn ang="0">
                        <a:pos x="677" y="23"/>
                      </a:cxn>
                      <a:cxn ang="0">
                        <a:pos x="610" y="0"/>
                      </a:cxn>
                      <a:cxn ang="0">
                        <a:pos x="474" y="23"/>
                      </a:cxn>
                      <a:cxn ang="0">
                        <a:pos x="406" y="57"/>
                      </a:cxn>
                      <a:cxn ang="0">
                        <a:pos x="305" y="68"/>
                      </a:cxn>
                      <a:cxn ang="0">
                        <a:pos x="192" y="170"/>
                      </a:cxn>
                      <a:cxn ang="0">
                        <a:pos x="90" y="181"/>
                      </a:cxn>
                      <a:cxn ang="0">
                        <a:pos x="0" y="271"/>
                      </a:cxn>
                      <a:cxn ang="0">
                        <a:pos x="45" y="283"/>
                      </a:cxn>
                    </a:cxnLst>
                    <a:rect l="0" t="0" r="r" b="b"/>
                    <a:pathLst>
                      <a:path w="1036" h="304">
                        <a:moveTo>
                          <a:pt x="45" y="283"/>
                        </a:moveTo>
                        <a:cubicBezTo>
                          <a:pt x="369" y="279"/>
                          <a:pt x="693" y="298"/>
                          <a:pt x="1016" y="271"/>
                        </a:cubicBezTo>
                        <a:cubicBezTo>
                          <a:pt x="1036" y="269"/>
                          <a:pt x="980" y="178"/>
                          <a:pt x="971" y="170"/>
                        </a:cubicBezTo>
                        <a:cubicBezTo>
                          <a:pt x="938" y="141"/>
                          <a:pt x="909" y="124"/>
                          <a:pt x="869" y="113"/>
                        </a:cubicBezTo>
                        <a:cubicBezTo>
                          <a:pt x="839" y="105"/>
                          <a:pt x="779" y="91"/>
                          <a:pt x="779" y="91"/>
                        </a:cubicBezTo>
                        <a:cubicBezTo>
                          <a:pt x="768" y="83"/>
                          <a:pt x="757" y="74"/>
                          <a:pt x="745" y="68"/>
                        </a:cubicBezTo>
                        <a:cubicBezTo>
                          <a:pt x="734" y="63"/>
                          <a:pt x="721" y="64"/>
                          <a:pt x="711" y="57"/>
                        </a:cubicBezTo>
                        <a:cubicBezTo>
                          <a:pt x="698" y="48"/>
                          <a:pt x="691" y="31"/>
                          <a:pt x="677" y="23"/>
                        </a:cubicBezTo>
                        <a:cubicBezTo>
                          <a:pt x="656" y="11"/>
                          <a:pt x="610" y="0"/>
                          <a:pt x="610" y="0"/>
                        </a:cubicBezTo>
                        <a:cubicBezTo>
                          <a:pt x="584" y="3"/>
                          <a:pt x="510" y="5"/>
                          <a:pt x="474" y="23"/>
                        </a:cubicBezTo>
                        <a:cubicBezTo>
                          <a:pt x="433" y="44"/>
                          <a:pt x="451" y="50"/>
                          <a:pt x="406" y="57"/>
                        </a:cubicBezTo>
                        <a:cubicBezTo>
                          <a:pt x="373" y="62"/>
                          <a:pt x="339" y="64"/>
                          <a:pt x="305" y="68"/>
                        </a:cubicBezTo>
                        <a:cubicBezTo>
                          <a:pt x="234" y="91"/>
                          <a:pt x="249" y="156"/>
                          <a:pt x="192" y="170"/>
                        </a:cubicBezTo>
                        <a:cubicBezTo>
                          <a:pt x="159" y="178"/>
                          <a:pt x="124" y="177"/>
                          <a:pt x="90" y="181"/>
                        </a:cubicBezTo>
                        <a:cubicBezTo>
                          <a:pt x="57" y="214"/>
                          <a:pt x="39" y="246"/>
                          <a:pt x="0" y="271"/>
                        </a:cubicBezTo>
                        <a:cubicBezTo>
                          <a:pt x="38" y="297"/>
                          <a:pt x="24" y="304"/>
                          <a:pt x="45" y="283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CCCC"/>
                      </a:gs>
                      <a:gs pos="100000">
                        <a:srgbClr val="FFCCCC">
                          <a:gamma/>
                          <a:shade val="66275"/>
                          <a:invGamma/>
                        </a:srgbClr>
                      </a:gs>
                    </a:gsLst>
                    <a:lin ang="2700000" scaled="1"/>
                  </a:gradFill>
                  <a:ln w="9525" cap="flat" cmpd="sng">
                    <a:solidFill>
                      <a:srgbClr val="FFCCCC"/>
                    </a:solidFill>
                    <a:prstDash val="solid"/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71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3654"/>
                    <a:ext cx="288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CC"/>
                      </a:gs>
                      <a:gs pos="100000">
                        <a:srgbClr val="FF33CC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CC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1" name="Group 15"/>
                <p:cNvGrpSpPr>
                  <a:grpSpLocks/>
                </p:cNvGrpSpPr>
                <p:nvPr/>
              </p:nvGrpSpPr>
              <p:grpSpPr bwMode="auto">
                <a:xfrm>
                  <a:off x="2448" y="3461"/>
                  <a:ext cx="1036" cy="304"/>
                  <a:chOff x="1056" y="3493"/>
                  <a:chExt cx="1036" cy="304"/>
                </a:xfrm>
              </p:grpSpPr>
              <p:sp>
                <p:nvSpPr>
                  <p:cNvPr id="68" name="Freeform 16"/>
                  <p:cNvSpPr>
                    <a:spLocks/>
                  </p:cNvSpPr>
                  <p:nvPr/>
                </p:nvSpPr>
                <p:spPr bwMode="auto">
                  <a:xfrm>
                    <a:off x="1055" y="3542"/>
                    <a:ext cx="1037" cy="304"/>
                  </a:xfrm>
                  <a:custGeom>
                    <a:avLst/>
                    <a:gdLst/>
                    <a:ahLst/>
                    <a:cxnLst>
                      <a:cxn ang="0">
                        <a:pos x="45" y="283"/>
                      </a:cxn>
                      <a:cxn ang="0">
                        <a:pos x="1016" y="271"/>
                      </a:cxn>
                      <a:cxn ang="0">
                        <a:pos x="971" y="170"/>
                      </a:cxn>
                      <a:cxn ang="0">
                        <a:pos x="869" y="113"/>
                      </a:cxn>
                      <a:cxn ang="0">
                        <a:pos x="779" y="91"/>
                      </a:cxn>
                      <a:cxn ang="0">
                        <a:pos x="745" y="68"/>
                      </a:cxn>
                      <a:cxn ang="0">
                        <a:pos x="711" y="57"/>
                      </a:cxn>
                      <a:cxn ang="0">
                        <a:pos x="677" y="23"/>
                      </a:cxn>
                      <a:cxn ang="0">
                        <a:pos x="610" y="0"/>
                      </a:cxn>
                      <a:cxn ang="0">
                        <a:pos x="474" y="23"/>
                      </a:cxn>
                      <a:cxn ang="0">
                        <a:pos x="406" y="57"/>
                      </a:cxn>
                      <a:cxn ang="0">
                        <a:pos x="305" y="68"/>
                      </a:cxn>
                      <a:cxn ang="0">
                        <a:pos x="192" y="170"/>
                      </a:cxn>
                      <a:cxn ang="0">
                        <a:pos x="90" y="181"/>
                      </a:cxn>
                      <a:cxn ang="0">
                        <a:pos x="0" y="271"/>
                      </a:cxn>
                      <a:cxn ang="0">
                        <a:pos x="45" y="283"/>
                      </a:cxn>
                    </a:cxnLst>
                    <a:rect l="0" t="0" r="r" b="b"/>
                    <a:pathLst>
                      <a:path w="1036" h="304">
                        <a:moveTo>
                          <a:pt x="45" y="283"/>
                        </a:moveTo>
                        <a:cubicBezTo>
                          <a:pt x="369" y="279"/>
                          <a:pt x="693" y="298"/>
                          <a:pt x="1016" y="271"/>
                        </a:cubicBezTo>
                        <a:cubicBezTo>
                          <a:pt x="1036" y="269"/>
                          <a:pt x="980" y="178"/>
                          <a:pt x="971" y="170"/>
                        </a:cubicBezTo>
                        <a:cubicBezTo>
                          <a:pt x="938" y="141"/>
                          <a:pt x="909" y="124"/>
                          <a:pt x="869" y="113"/>
                        </a:cubicBezTo>
                        <a:cubicBezTo>
                          <a:pt x="839" y="105"/>
                          <a:pt x="779" y="91"/>
                          <a:pt x="779" y="91"/>
                        </a:cubicBezTo>
                        <a:cubicBezTo>
                          <a:pt x="768" y="83"/>
                          <a:pt x="757" y="74"/>
                          <a:pt x="745" y="68"/>
                        </a:cubicBezTo>
                        <a:cubicBezTo>
                          <a:pt x="734" y="63"/>
                          <a:pt x="721" y="64"/>
                          <a:pt x="711" y="57"/>
                        </a:cubicBezTo>
                        <a:cubicBezTo>
                          <a:pt x="698" y="48"/>
                          <a:pt x="691" y="31"/>
                          <a:pt x="677" y="23"/>
                        </a:cubicBezTo>
                        <a:cubicBezTo>
                          <a:pt x="656" y="11"/>
                          <a:pt x="610" y="0"/>
                          <a:pt x="610" y="0"/>
                        </a:cubicBezTo>
                        <a:cubicBezTo>
                          <a:pt x="584" y="3"/>
                          <a:pt x="510" y="5"/>
                          <a:pt x="474" y="23"/>
                        </a:cubicBezTo>
                        <a:cubicBezTo>
                          <a:pt x="433" y="44"/>
                          <a:pt x="451" y="50"/>
                          <a:pt x="406" y="57"/>
                        </a:cubicBezTo>
                        <a:cubicBezTo>
                          <a:pt x="373" y="62"/>
                          <a:pt x="339" y="64"/>
                          <a:pt x="305" y="68"/>
                        </a:cubicBezTo>
                        <a:cubicBezTo>
                          <a:pt x="234" y="91"/>
                          <a:pt x="249" y="156"/>
                          <a:pt x="192" y="170"/>
                        </a:cubicBezTo>
                        <a:cubicBezTo>
                          <a:pt x="159" y="178"/>
                          <a:pt x="124" y="177"/>
                          <a:pt x="90" y="181"/>
                        </a:cubicBezTo>
                        <a:cubicBezTo>
                          <a:pt x="57" y="214"/>
                          <a:pt x="39" y="246"/>
                          <a:pt x="0" y="271"/>
                        </a:cubicBezTo>
                        <a:cubicBezTo>
                          <a:pt x="38" y="297"/>
                          <a:pt x="24" y="304"/>
                          <a:pt x="45" y="283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CCCC"/>
                      </a:gs>
                      <a:gs pos="100000">
                        <a:srgbClr val="FFCCCC">
                          <a:gamma/>
                          <a:shade val="66275"/>
                          <a:invGamma/>
                        </a:srgbClr>
                      </a:gs>
                    </a:gsLst>
                    <a:lin ang="2700000" scaled="1"/>
                  </a:gradFill>
                  <a:ln w="9525" cap="flat" cmpd="sng">
                    <a:solidFill>
                      <a:srgbClr val="FFCCCC"/>
                    </a:solidFill>
                    <a:prstDash val="solid"/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69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3634"/>
                    <a:ext cx="288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CC"/>
                      </a:gs>
                      <a:gs pos="100000">
                        <a:srgbClr val="FF33CC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CC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2" name="Group 18"/>
                <p:cNvGrpSpPr>
                  <a:grpSpLocks/>
                </p:cNvGrpSpPr>
                <p:nvPr/>
              </p:nvGrpSpPr>
              <p:grpSpPr bwMode="auto">
                <a:xfrm>
                  <a:off x="912" y="3461"/>
                  <a:ext cx="1036" cy="304"/>
                  <a:chOff x="1056" y="3493"/>
                  <a:chExt cx="1036" cy="304"/>
                </a:xfrm>
              </p:grpSpPr>
              <p:sp>
                <p:nvSpPr>
                  <p:cNvPr id="66" name="Freeform 19"/>
                  <p:cNvSpPr>
                    <a:spLocks/>
                  </p:cNvSpPr>
                  <p:nvPr/>
                </p:nvSpPr>
                <p:spPr bwMode="auto">
                  <a:xfrm>
                    <a:off x="1056" y="3542"/>
                    <a:ext cx="1037" cy="304"/>
                  </a:xfrm>
                  <a:custGeom>
                    <a:avLst/>
                    <a:gdLst/>
                    <a:ahLst/>
                    <a:cxnLst>
                      <a:cxn ang="0">
                        <a:pos x="45" y="283"/>
                      </a:cxn>
                      <a:cxn ang="0">
                        <a:pos x="1016" y="271"/>
                      </a:cxn>
                      <a:cxn ang="0">
                        <a:pos x="971" y="170"/>
                      </a:cxn>
                      <a:cxn ang="0">
                        <a:pos x="869" y="113"/>
                      </a:cxn>
                      <a:cxn ang="0">
                        <a:pos x="779" y="91"/>
                      </a:cxn>
                      <a:cxn ang="0">
                        <a:pos x="745" y="68"/>
                      </a:cxn>
                      <a:cxn ang="0">
                        <a:pos x="711" y="57"/>
                      </a:cxn>
                      <a:cxn ang="0">
                        <a:pos x="677" y="23"/>
                      </a:cxn>
                      <a:cxn ang="0">
                        <a:pos x="610" y="0"/>
                      </a:cxn>
                      <a:cxn ang="0">
                        <a:pos x="474" y="23"/>
                      </a:cxn>
                      <a:cxn ang="0">
                        <a:pos x="406" y="57"/>
                      </a:cxn>
                      <a:cxn ang="0">
                        <a:pos x="305" y="68"/>
                      </a:cxn>
                      <a:cxn ang="0">
                        <a:pos x="192" y="170"/>
                      </a:cxn>
                      <a:cxn ang="0">
                        <a:pos x="90" y="181"/>
                      </a:cxn>
                      <a:cxn ang="0">
                        <a:pos x="0" y="271"/>
                      </a:cxn>
                      <a:cxn ang="0">
                        <a:pos x="45" y="283"/>
                      </a:cxn>
                    </a:cxnLst>
                    <a:rect l="0" t="0" r="r" b="b"/>
                    <a:pathLst>
                      <a:path w="1036" h="304">
                        <a:moveTo>
                          <a:pt x="45" y="283"/>
                        </a:moveTo>
                        <a:cubicBezTo>
                          <a:pt x="369" y="279"/>
                          <a:pt x="693" y="298"/>
                          <a:pt x="1016" y="271"/>
                        </a:cubicBezTo>
                        <a:cubicBezTo>
                          <a:pt x="1036" y="269"/>
                          <a:pt x="980" y="178"/>
                          <a:pt x="971" y="170"/>
                        </a:cubicBezTo>
                        <a:cubicBezTo>
                          <a:pt x="938" y="141"/>
                          <a:pt x="909" y="124"/>
                          <a:pt x="869" y="113"/>
                        </a:cubicBezTo>
                        <a:cubicBezTo>
                          <a:pt x="839" y="105"/>
                          <a:pt x="779" y="91"/>
                          <a:pt x="779" y="91"/>
                        </a:cubicBezTo>
                        <a:cubicBezTo>
                          <a:pt x="768" y="83"/>
                          <a:pt x="757" y="74"/>
                          <a:pt x="745" y="68"/>
                        </a:cubicBezTo>
                        <a:cubicBezTo>
                          <a:pt x="734" y="63"/>
                          <a:pt x="721" y="64"/>
                          <a:pt x="711" y="57"/>
                        </a:cubicBezTo>
                        <a:cubicBezTo>
                          <a:pt x="698" y="48"/>
                          <a:pt x="691" y="31"/>
                          <a:pt x="677" y="23"/>
                        </a:cubicBezTo>
                        <a:cubicBezTo>
                          <a:pt x="656" y="11"/>
                          <a:pt x="610" y="0"/>
                          <a:pt x="610" y="0"/>
                        </a:cubicBezTo>
                        <a:cubicBezTo>
                          <a:pt x="584" y="3"/>
                          <a:pt x="510" y="5"/>
                          <a:pt x="474" y="23"/>
                        </a:cubicBezTo>
                        <a:cubicBezTo>
                          <a:pt x="433" y="44"/>
                          <a:pt x="451" y="50"/>
                          <a:pt x="406" y="57"/>
                        </a:cubicBezTo>
                        <a:cubicBezTo>
                          <a:pt x="373" y="62"/>
                          <a:pt x="339" y="64"/>
                          <a:pt x="305" y="68"/>
                        </a:cubicBezTo>
                        <a:cubicBezTo>
                          <a:pt x="234" y="91"/>
                          <a:pt x="249" y="156"/>
                          <a:pt x="192" y="170"/>
                        </a:cubicBezTo>
                        <a:cubicBezTo>
                          <a:pt x="159" y="178"/>
                          <a:pt x="124" y="177"/>
                          <a:pt x="90" y="181"/>
                        </a:cubicBezTo>
                        <a:cubicBezTo>
                          <a:pt x="57" y="214"/>
                          <a:pt x="39" y="246"/>
                          <a:pt x="0" y="271"/>
                        </a:cubicBezTo>
                        <a:cubicBezTo>
                          <a:pt x="38" y="297"/>
                          <a:pt x="24" y="304"/>
                          <a:pt x="45" y="283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CCCC"/>
                      </a:gs>
                      <a:gs pos="100000">
                        <a:srgbClr val="FFCCCC">
                          <a:gamma/>
                          <a:shade val="66275"/>
                          <a:invGamma/>
                        </a:srgbClr>
                      </a:gs>
                    </a:gsLst>
                    <a:lin ang="2700000" scaled="1"/>
                  </a:gradFill>
                  <a:ln w="9525" cap="flat" cmpd="sng">
                    <a:solidFill>
                      <a:srgbClr val="FFCCCC"/>
                    </a:solidFill>
                    <a:prstDash val="solid"/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67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3654"/>
                    <a:ext cx="288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CC"/>
                      </a:gs>
                      <a:gs pos="100000">
                        <a:srgbClr val="FF33CC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CC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3" name="Group 21"/>
                <p:cNvGrpSpPr>
                  <a:grpSpLocks/>
                </p:cNvGrpSpPr>
                <p:nvPr/>
              </p:nvGrpSpPr>
              <p:grpSpPr bwMode="auto">
                <a:xfrm>
                  <a:off x="3840" y="3461"/>
                  <a:ext cx="1036" cy="304"/>
                  <a:chOff x="1056" y="3493"/>
                  <a:chExt cx="1036" cy="304"/>
                </a:xfrm>
              </p:grpSpPr>
              <p:sp>
                <p:nvSpPr>
                  <p:cNvPr id="64" name="Freeform 22"/>
                  <p:cNvSpPr>
                    <a:spLocks/>
                  </p:cNvSpPr>
                  <p:nvPr/>
                </p:nvSpPr>
                <p:spPr bwMode="auto">
                  <a:xfrm>
                    <a:off x="1056" y="3542"/>
                    <a:ext cx="1037" cy="304"/>
                  </a:xfrm>
                  <a:custGeom>
                    <a:avLst/>
                    <a:gdLst/>
                    <a:ahLst/>
                    <a:cxnLst>
                      <a:cxn ang="0">
                        <a:pos x="45" y="283"/>
                      </a:cxn>
                      <a:cxn ang="0">
                        <a:pos x="1016" y="271"/>
                      </a:cxn>
                      <a:cxn ang="0">
                        <a:pos x="971" y="170"/>
                      </a:cxn>
                      <a:cxn ang="0">
                        <a:pos x="869" y="113"/>
                      </a:cxn>
                      <a:cxn ang="0">
                        <a:pos x="779" y="91"/>
                      </a:cxn>
                      <a:cxn ang="0">
                        <a:pos x="745" y="68"/>
                      </a:cxn>
                      <a:cxn ang="0">
                        <a:pos x="711" y="57"/>
                      </a:cxn>
                      <a:cxn ang="0">
                        <a:pos x="677" y="23"/>
                      </a:cxn>
                      <a:cxn ang="0">
                        <a:pos x="610" y="0"/>
                      </a:cxn>
                      <a:cxn ang="0">
                        <a:pos x="474" y="23"/>
                      </a:cxn>
                      <a:cxn ang="0">
                        <a:pos x="406" y="57"/>
                      </a:cxn>
                      <a:cxn ang="0">
                        <a:pos x="305" y="68"/>
                      </a:cxn>
                      <a:cxn ang="0">
                        <a:pos x="192" y="170"/>
                      </a:cxn>
                      <a:cxn ang="0">
                        <a:pos x="90" y="181"/>
                      </a:cxn>
                      <a:cxn ang="0">
                        <a:pos x="0" y="271"/>
                      </a:cxn>
                      <a:cxn ang="0">
                        <a:pos x="45" y="283"/>
                      </a:cxn>
                    </a:cxnLst>
                    <a:rect l="0" t="0" r="r" b="b"/>
                    <a:pathLst>
                      <a:path w="1036" h="304">
                        <a:moveTo>
                          <a:pt x="45" y="283"/>
                        </a:moveTo>
                        <a:cubicBezTo>
                          <a:pt x="369" y="279"/>
                          <a:pt x="693" y="298"/>
                          <a:pt x="1016" y="271"/>
                        </a:cubicBezTo>
                        <a:cubicBezTo>
                          <a:pt x="1036" y="269"/>
                          <a:pt x="980" y="178"/>
                          <a:pt x="971" y="170"/>
                        </a:cubicBezTo>
                        <a:cubicBezTo>
                          <a:pt x="938" y="141"/>
                          <a:pt x="909" y="124"/>
                          <a:pt x="869" y="113"/>
                        </a:cubicBezTo>
                        <a:cubicBezTo>
                          <a:pt x="839" y="105"/>
                          <a:pt x="779" y="91"/>
                          <a:pt x="779" y="91"/>
                        </a:cubicBezTo>
                        <a:cubicBezTo>
                          <a:pt x="768" y="83"/>
                          <a:pt x="757" y="74"/>
                          <a:pt x="745" y="68"/>
                        </a:cubicBezTo>
                        <a:cubicBezTo>
                          <a:pt x="734" y="63"/>
                          <a:pt x="721" y="64"/>
                          <a:pt x="711" y="57"/>
                        </a:cubicBezTo>
                        <a:cubicBezTo>
                          <a:pt x="698" y="48"/>
                          <a:pt x="691" y="31"/>
                          <a:pt x="677" y="23"/>
                        </a:cubicBezTo>
                        <a:cubicBezTo>
                          <a:pt x="656" y="11"/>
                          <a:pt x="610" y="0"/>
                          <a:pt x="610" y="0"/>
                        </a:cubicBezTo>
                        <a:cubicBezTo>
                          <a:pt x="584" y="3"/>
                          <a:pt x="510" y="5"/>
                          <a:pt x="474" y="23"/>
                        </a:cubicBezTo>
                        <a:cubicBezTo>
                          <a:pt x="433" y="44"/>
                          <a:pt x="451" y="50"/>
                          <a:pt x="406" y="57"/>
                        </a:cubicBezTo>
                        <a:cubicBezTo>
                          <a:pt x="373" y="62"/>
                          <a:pt x="339" y="64"/>
                          <a:pt x="305" y="68"/>
                        </a:cubicBezTo>
                        <a:cubicBezTo>
                          <a:pt x="234" y="91"/>
                          <a:pt x="249" y="156"/>
                          <a:pt x="192" y="170"/>
                        </a:cubicBezTo>
                        <a:cubicBezTo>
                          <a:pt x="159" y="178"/>
                          <a:pt x="124" y="177"/>
                          <a:pt x="90" y="181"/>
                        </a:cubicBezTo>
                        <a:cubicBezTo>
                          <a:pt x="57" y="214"/>
                          <a:pt x="39" y="246"/>
                          <a:pt x="0" y="271"/>
                        </a:cubicBezTo>
                        <a:cubicBezTo>
                          <a:pt x="38" y="297"/>
                          <a:pt x="24" y="304"/>
                          <a:pt x="45" y="283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CCCC"/>
                      </a:gs>
                      <a:gs pos="100000">
                        <a:srgbClr val="FFCCCC">
                          <a:gamma/>
                          <a:shade val="66275"/>
                          <a:invGamma/>
                        </a:srgbClr>
                      </a:gs>
                    </a:gsLst>
                    <a:lin ang="2700000" scaled="1"/>
                  </a:gradFill>
                  <a:ln w="9525" cap="flat" cmpd="sng">
                    <a:solidFill>
                      <a:srgbClr val="FFCCCC"/>
                    </a:solidFill>
                    <a:prstDash val="solid"/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65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3654"/>
                    <a:ext cx="288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CC"/>
                      </a:gs>
                      <a:gs pos="100000">
                        <a:srgbClr val="FF33CC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CC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43" name="Line 24"/>
              <p:cNvSpPr>
                <a:spLocks noChangeShapeType="1"/>
              </p:cNvSpPr>
              <p:nvPr/>
            </p:nvSpPr>
            <p:spPr bwMode="auto">
              <a:xfrm>
                <a:off x="912" y="3072"/>
                <a:ext cx="0" cy="816"/>
              </a:xfrm>
              <a:prstGeom prst="line">
                <a:avLst/>
              </a:prstGeom>
              <a:noFill/>
              <a:ln w="19050" cap="flat" cmpd="sng" algn="ctr">
                <a:solidFill>
                  <a:srgbClr val="A5A5A5"/>
                </a:solidFill>
                <a:prstDash val="solid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Line 25"/>
              <p:cNvSpPr>
                <a:spLocks noChangeShapeType="1"/>
              </p:cNvSpPr>
              <p:nvPr/>
            </p:nvSpPr>
            <p:spPr bwMode="auto">
              <a:xfrm>
                <a:off x="4896" y="3072"/>
                <a:ext cx="0" cy="816"/>
              </a:xfrm>
              <a:prstGeom prst="line">
                <a:avLst/>
              </a:prstGeom>
              <a:noFill/>
              <a:ln w="19050" cap="flat" cmpd="sng" algn="ctr">
                <a:solidFill>
                  <a:srgbClr val="A5A5A5"/>
                </a:solidFill>
                <a:prstDash val="solid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Rectangle 7" descr="Diagonali scure verso l'alto"/>
              <p:cNvSpPr>
                <a:spLocks noChangeArrowheads="1"/>
              </p:cNvSpPr>
              <p:nvPr/>
            </p:nvSpPr>
            <p:spPr bwMode="auto">
              <a:xfrm>
                <a:off x="912" y="3798"/>
                <a:ext cx="3984" cy="90"/>
              </a:xfrm>
              <a:prstGeom prst="rect">
                <a:avLst/>
              </a:prstGeom>
              <a:pattFill prst="dkUpDiag">
                <a:fgClr>
                  <a:srgbClr val="3333CC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6" name="Group 3"/>
            <p:cNvGrpSpPr>
              <a:grpSpLocks/>
            </p:cNvGrpSpPr>
            <p:nvPr/>
          </p:nvGrpSpPr>
          <p:grpSpPr bwMode="auto">
            <a:xfrm>
              <a:off x="4355976" y="1124866"/>
              <a:ext cx="4178300" cy="1657350"/>
              <a:chOff x="113" y="1521"/>
              <a:chExt cx="2632" cy="1044"/>
            </a:xfrm>
          </p:grpSpPr>
          <p:grpSp>
            <p:nvGrpSpPr>
              <p:cNvPr id="107" name="Group 4"/>
              <p:cNvGrpSpPr>
                <a:grpSpLocks/>
              </p:cNvGrpSpPr>
              <p:nvPr/>
            </p:nvGrpSpPr>
            <p:grpSpPr bwMode="auto">
              <a:xfrm>
                <a:off x="249" y="1747"/>
                <a:ext cx="2177" cy="818"/>
                <a:chOff x="113" y="1464"/>
                <a:chExt cx="1497" cy="454"/>
              </a:xfrm>
            </p:grpSpPr>
            <p:cxnSp>
              <p:nvCxnSpPr>
                <p:cNvPr id="112" name="AutoShape 5"/>
                <p:cNvCxnSpPr>
                  <a:cxnSpLocks noChangeShapeType="1"/>
                </p:cNvCxnSpPr>
                <p:nvPr/>
              </p:nvCxnSpPr>
              <p:spPr bwMode="auto">
                <a:xfrm>
                  <a:off x="113" y="1464"/>
                  <a:ext cx="771" cy="453"/>
                </a:xfrm>
                <a:prstGeom prst="bentConnector3">
                  <a:avLst>
                    <a:gd name="adj1" fmla="val 49935"/>
                  </a:avLst>
                </a:prstGeom>
                <a:ln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AutoShape 6"/>
                <p:cNvCxnSpPr>
                  <a:cxnSpLocks noChangeShapeType="1"/>
                </p:cNvCxnSpPr>
                <p:nvPr/>
              </p:nvCxnSpPr>
              <p:spPr bwMode="auto">
                <a:xfrm flipV="1">
                  <a:off x="612" y="1464"/>
                  <a:ext cx="544" cy="453"/>
                </a:xfrm>
                <a:prstGeom prst="bentConnector3">
                  <a:avLst>
                    <a:gd name="adj1" fmla="val 50000"/>
                  </a:avLst>
                </a:prstGeom>
                <a:ln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AutoShape 7"/>
                <p:cNvCxnSpPr>
                  <a:cxnSpLocks noChangeShapeType="1"/>
                </p:cNvCxnSpPr>
                <p:nvPr/>
              </p:nvCxnSpPr>
              <p:spPr bwMode="auto">
                <a:xfrm>
                  <a:off x="930" y="1464"/>
                  <a:ext cx="680" cy="454"/>
                </a:xfrm>
                <a:prstGeom prst="bentConnector3">
                  <a:avLst>
                    <a:gd name="adj1" fmla="val 50000"/>
                  </a:avLst>
                </a:prstGeom>
                <a:ln>
                  <a:headEnd/>
                  <a:tailEnd type="stealth" w="lg" len="lg"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8" name="Text Box 8"/>
              <p:cNvSpPr txBox="1">
                <a:spLocks noChangeArrowheads="1"/>
              </p:cNvSpPr>
              <p:nvPr/>
            </p:nvSpPr>
            <p:spPr bwMode="auto">
              <a:xfrm>
                <a:off x="113" y="1521"/>
                <a:ext cx="884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342900" marR="0" lvl="0" indent="-342900" algn="ctr" defTabSz="91440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CC99"/>
                  </a:buClr>
                  <a:buSzPct val="80000"/>
                  <a:buFont typeface="Wingdings" pitchFamily="2" charset="2"/>
                  <a:buNone/>
                  <a:tabLst/>
                  <a:defRPr/>
                </a:pPr>
                <a:r>
                  <a:rPr kumimoji="0" lang="it-IT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</a:rPr>
                  <a:t>48h HG</a:t>
                </a:r>
              </a:p>
            </p:txBody>
          </p:sp>
          <p:sp>
            <p:nvSpPr>
              <p:cNvPr id="109" name="Text Box 9"/>
              <p:cNvSpPr txBox="1">
                <a:spLocks noChangeArrowheads="1"/>
              </p:cNvSpPr>
              <p:nvPr/>
            </p:nvSpPr>
            <p:spPr bwMode="auto">
              <a:xfrm>
                <a:off x="793" y="2111"/>
                <a:ext cx="545" cy="44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342900" marR="0" lvl="0" indent="-342900" algn="ctr" defTabSz="91440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CC99"/>
                  </a:buClr>
                  <a:buSzPct val="80000"/>
                  <a:buFont typeface="Wingdings" pitchFamily="2" charset="2"/>
                  <a:buNone/>
                  <a:tabLst/>
                  <a:defRPr/>
                </a:pPr>
                <a:r>
                  <a:rPr kumimoji="0" lang="it-IT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/>
                    <a:uLnTx/>
                    <a:uFillTx/>
                  </a:rPr>
                  <a:t>48h </a:t>
                </a:r>
              </a:p>
              <a:p>
                <a:pPr marL="342900" marR="0" lvl="0" indent="-342900" algn="ctr" defTabSz="91440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CC99"/>
                  </a:buClr>
                  <a:buSzPct val="80000"/>
                  <a:buFont typeface="Wingdings" pitchFamily="2" charset="2"/>
                  <a:buNone/>
                  <a:tabLst/>
                  <a:defRPr/>
                </a:pPr>
                <a:r>
                  <a:rPr kumimoji="0" lang="it-IT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/>
                    <a:uLnTx/>
                    <a:uFillTx/>
                  </a:rPr>
                  <a:t>NG</a:t>
                </a:r>
              </a:p>
            </p:txBody>
          </p:sp>
          <p:sp>
            <p:nvSpPr>
              <p:cNvPr id="110" name="Text Box 10"/>
              <p:cNvSpPr txBox="1">
                <a:spLocks noChangeArrowheads="1"/>
              </p:cNvSpPr>
              <p:nvPr/>
            </p:nvSpPr>
            <p:spPr bwMode="auto">
              <a:xfrm>
                <a:off x="1202" y="1521"/>
                <a:ext cx="884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342900" marR="0" lvl="0" indent="-342900" algn="ctr" defTabSz="91440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CC99"/>
                  </a:buClr>
                  <a:buSzPct val="80000"/>
                  <a:buFont typeface="Wingdings" pitchFamily="2" charset="2"/>
                  <a:buNone/>
                  <a:tabLst/>
                  <a:defRPr/>
                </a:pPr>
                <a:r>
                  <a:rPr kumimoji="0" lang="it-IT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48h HG</a:t>
                </a:r>
              </a:p>
            </p:txBody>
          </p:sp>
          <p:sp>
            <p:nvSpPr>
              <p:cNvPr id="111" name="Text Box 11"/>
              <p:cNvSpPr txBox="1">
                <a:spLocks noChangeArrowheads="1"/>
              </p:cNvSpPr>
              <p:nvPr/>
            </p:nvSpPr>
            <p:spPr bwMode="auto">
              <a:xfrm>
                <a:off x="1656" y="2111"/>
                <a:ext cx="1089" cy="4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342900" marR="0" lvl="0" indent="-342900" algn="ctr" defTabSz="91440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CC99"/>
                  </a:buClr>
                  <a:buSzPct val="80000"/>
                  <a:buFont typeface="Wingdings" pitchFamily="2" charset="2"/>
                  <a:buNone/>
                  <a:tabLst/>
                  <a:defRPr/>
                </a:pPr>
                <a:r>
                  <a:rPr kumimoji="0" lang="it-IT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/>
                    <a:uLnTx/>
                    <a:uFillTx/>
                  </a:rPr>
                  <a:t>48h </a:t>
                </a:r>
              </a:p>
              <a:p>
                <a:pPr marL="342900" marR="0" lvl="0" indent="-342900" algn="ctr" defTabSz="91440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CC99"/>
                  </a:buClr>
                  <a:buSzPct val="80000"/>
                  <a:buFont typeface="Wingdings" pitchFamily="2" charset="2"/>
                  <a:buNone/>
                  <a:tabLst/>
                  <a:defRPr/>
                </a:pPr>
                <a:r>
                  <a:rPr kumimoji="0" lang="it-IT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/>
                    <a:uLnTx/>
                    <a:uFillTx/>
                  </a:rPr>
                  <a:t>NG</a:t>
                </a:r>
              </a:p>
            </p:txBody>
          </p:sp>
        </p:grpSp>
      </p:grpSp>
      <p:sp>
        <p:nvSpPr>
          <p:cNvPr id="117" name="Freccia in giù 116"/>
          <p:cNvSpPr/>
          <p:nvPr/>
        </p:nvSpPr>
        <p:spPr>
          <a:xfrm>
            <a:off x="6588224" y="4581128"/>
            <a:ext cx="360040" cy="648072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8" name="Freccia in giù 117"/>
          <p:cNvSpPr/>
          <p:nvPr/>
        </p:nvSpPr>
        <p:spPr>
          <a:xfrm rot="16200000">
            <a:off x="4355976" y="6093296"/>
            <a:ext cx="360040" cy="648072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1" name="Gruppo 80"/>
          <p:cNvGrpSpPr/>
          <p:nvPr/>
        </p:nvGrpSpPr>
        <p:grpSpPr>
          <a:xfrm>
            <a:off x="107504" y="764704"/>
            <a:ext cx="4824537" cy="5904284"/>
            <a:chOff x="107504" y="764704"/>
            <a:chExt cx="4824537" cy="5904284"/>
          </a:xfrm>
        </p:grpSpPr>
        <p:grpSp>
          <p:nvGrpSpPr>
            <p:cNvPr id="48" name="Gruppo 1"/>
            <p:cNvGrpSpPr>
              <a:grpSpLocks/>
            </p:cNvGrpSpPr>
            <p:nvPr/>
          </p:nvGrpSpPr>
          <p:grpSpPr bwMode="auto">
            <a:xfrm>
              <a:off x="107504" y="764704"/>
              <a:ext cx="4824537" cy="3239642"/>
              <a:chOff x="3347373" y="393190"/>
              <a:chExt cx="6980314" cy="4064000"/>
            </a:xfrm>
          </p:grpSpPr>
          <p:graphicFrame>
            <p:nvGraphicFramePr>
              <p:cNvPr id="49" name="Diagramma 48"/>
              <p:cNvGraphicFramePr/>
              <p:nvPr/>
            </p:nvGraphicFramePr>
            <p:xfrm>
              <a:off x="5431143" y="393190"/>
              <a:ext cx="4896544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grpSp>
            <p:nvGrpSpPr>
              <p:cNvPr id="50" name="Gruppo 8"/>
              <p:cNvGrpSpPr>
                <a:grpSpLocks/>
              </p:cNvGrpSpPr>
              <p:nvPr/>
            </p:nvGrpSpPr>
            <p:grpSpPr bwMode="auto">
              <a:xfrm>
                <a:off x="3347373" y="1905358"/>
                <a:ext cx="1944198" cy="576064"/>
                <a:chOff x="3635405" y="2193390"/>
                <a:chExt cx="1944198" cy="576064"/>
              </a:xfrm>
            </p:grpSpPr>
            <p:sp>
              <p:nvSpPr>
                <p:cNvPr id="51" name="Rettangolo arrotondato 50"/>
                <p:cNvSpPr/>
                <p:nvPr/>
              </p:nvSpPr>
              <p:spPr>
                <a:xfrm>
                  <a:off x="3635405" y="2193390"/>
                  <a:ext cx="1008112" cy="576064"/>
                </a:xfrm>
                <a:prstGeom prst="roundRect">
                  <a:avLst/>
                </a:prstGeom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lang="it-IT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MSC</a:t>
                  </a:r>
                </a:p>
              </p:txBody>
            </p:sp>
            <p:sp>
              <p:nvSpPr>
                <p:cNvPr id="52" name="Freccia a destra 51"/>
                <p:cNvSpPr/>
                <p:nvPr/>
              </p:nvSpPr>
              <p:spPr>
                <a:xfrm>
                  <a:off x="4931531" y="2282913"/>
                  <a:ext cx="648072" cy="342525"/>
                </a:xfrm>
                <a:prstGeom prst="rightArrow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</p:grpSp>
        </p:grpSp>
        <p:grpSp>
          <p:nvGrpSpPr>
            <p:cNvPr id="53" name="Gruppo 12"/>
            <p:cNvGrpSpPr>
              <a:grpSpLocks/>
            </p:cNvGrpSpPr>
            <p:nvPr/>
          </p:nvGrpSpPr>
          <p:grpSpPr bwMode="auto">
            <a:xfrm>
              <a:off x="611560" y="2996952"/>
              <a:ext cx="1800200" cy="1584176"/>
              <a:chOff x="3851920" y="2278091"/>
              <a:chExt cx="2229219" cy="1870989"/>
            </a:xfrm>
          </p:grpSpPr>
          <p:pic>
            <p:nvPicPr>
              <p:cNvPr id="54" name="Picture 12" descr="http://zabam.tau.ac.il/.upload/Instrumentation/Ultracentrifugation/Preparative/optima90k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851920" y="2852936"/>
                <a:ext cx="1360951" cy="129614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grpSp>
            <p:nvGrpSpPr>
              <p:cNvPr id="55" name="Freccia a destra 14"/>
              <p:cNvGrpSpPr>
                <a:grpSpLocks/>
              </p:cNvGrpSpPr>
              <p:nvPr/>
            </p:nvGrpSpPr>
            <p:grpSpPr bwMode="auto">
              <a:xfrm>
                <a:off x="5223581" y="2278091"/>
                <a:ext cx="857558" cy="876068"/>
                <a:chOff x="4763591" y="2061619"/>
                <a:chExt cx="857209" cy="876638"/>
              </a:xfrm>
            </p:grpSpPr>
            <p:pic>
              <p:nvPicPr>
                <p:cNvPr id="56" name="Freccia a destra 14"/>
                <p:cNvPicPr>
                  <a:picLocks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763591" y="2061619"/>
                  <a:ext cx="847344" cy="6705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7" name="Text Box 14"/>
                <p:cNvSpPr txBox="1">
                  <a:spLocks noChangeArrowheads="1"/>
                </p:cNvSpPr>
                <p:nvPr/>
              </p:nvSpPr>
              <p:spPr bwMode="auto">
                <a:xfrm rot="9031047">
                  <a:off x="4950042" y="2725486"/>
                  <a:ext cx="670758" cy="2127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anchor="ctr"/>
                <a:lstStyle/>
                <a:p>
                  <a:pPr algn="ctr" eaLnBrk="1" hangingPunct="1"/>
                  <a:endParaRPr lang="it-IT" altLang="it-IT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82" name="Group 5"/>
            <p:cNvGrpSpPr>
              <a:grpSpLocks/>
            </p:cNvGrpSpPr>
            <p:nvPr/>
          </p:nvGrpSpPr>
          <p:grpSpPr bwMode="auto">
            <a:xfrm>
              <a:off x="179512" y="6021288"/>
              <a:ext cx="2879725" cy="647700"/>
              <a:chOff x="912" y="3072"/>
              <a:chExt cx="3984" cy="816"/>
            </a:xfrm>
          </p:grpSpPr>
          <p:sp>
            <p:nvSpPr>
              <p:cNvPr id="83" name="Rectangle 6"/>
              <p:cNvSpPr>
                <a:spLocks noChangeArrowheads="1"/>
              </p:cNvSpPr>
              <p:nvPr/>
            </p:nvSpPr>
            <p:spPr bwMode="auto">
              <a:xfrm>
                <a:off x="912" y="3264"/>
                <a:ext cx="3984" cy="534"/>
              </a:xfrm>
              <a:prstGeom prst="rect">
                <a:avLst/>
              </a:prstGeom>
              <a:gradFill rotWithShape="0">
                <a:gsLst>
                  <a:gs pos="0">
                    <a:srgbClr val="FF7C80"/>
                  </a:gs>
                  <a:gs pos="100000">
                    <a:srgbClr val="FF7C80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FF7C8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grpSp>
            <p:nvGrpSpPr>
              <p:cNvPr id="84" name="Group 8"/>
              <p:cNvGrpSpPr>
                <a:grpSpLocks/>
              </p:cNvGrpSpPr>
              <p:nvPr/>
            </p:nvGrpSpPr>
            <p:grpSpPr bwMode="auto">
              <a:xfrm>
                <a:off x="912" y="3493"/>
                <a:ext cx="3964" cy="304"/>
                <a:chOff x="912" y="3461"/>
                <a:chExt cx="3964" cy="304"/>
              </a:xfrm>
            </p:grpSpPr>
            <p:grpSp>
              <p:nvGrpSpPr>
                <p:cNvPr id="88" name="Group 9"/>
                <p:cNvGrpSpPr>
                  <a:grpSpLocks/>
                </p:cNvGrpSpPr>
                <p:nvPr/>
              </p:nvGrpSpPr>
              <p:grpSpPr bwMode="auto">
                <a:xfrm>
                  <a:off x="1488" y="3461"/>
                  <a:ext cx="1036" cy="304"/>
                  <a:chOff x="1056" y="3493"/>
                  <a:chExt cx="1036" cy="304"/>
                </a:xfrm>
              </p:grpSpPr>
              <p:sp>
                <p:nvSpPr>
                  <p:cNvPr id="101" name="Freeform 10"/>
                  <p:cNvSpPr>
                    <a:spLocks/>
                  </p:cNvSpPr>
                  <p:nvPr/>
                </p:nvSpPr>
                <p:spPr bwMode="auto">
                  <a:xfrm>
                    <a:off x="1055" y="3542"/>
                    <a:ext cx="1037" cy="304"/>
                  </a:xfrm>
                  <a:custGeom>
                    <a:avLst/>
                    <a:gdLst/>
                    <a:ahLst/>
                    <a:cxnLst>
                      <a:cxn ang="0">
                        <a:pos x="45" y="283"/>
                      </a:cxn>
                      <a:cxn ang="0">
                        <a:pos x="1016" y="271"/>
                      </a:cxn>
                      <a:cxn ang="0">
                        <a:pos x="971" y="170"/>
                      </a:cxn>
                      <a:cxn ang="0">
                        <a:pos x="869" y="113"/>
                      </a:cxn>
                      <a:cxn ang="0">
                        <a:pos x="779" y="91"/>
                      </a:cxn>
                      <a:cxn ang="0">
                        <a:pos x="745" y="68"/>
                      </a:cxn>
                      <a:cxn ang="0">
                        <a:pos x="711" y="57"/>
                      </a:cxn>
                      <a:cxn ang="0">
                        <a:pos x="677" y="23"/>
                      </a:cxn>
                      <a:cxn ang="0">
                        <a:pos x="610" y="0"/>
                      </a:cxn>
                      <a:cxn ang="0">
                        <a:pos x="474" y="23"/>
                      </a:cxn>
                      <a:cxn ang="0">
                        <a:pos x="406" y="57"/>
                      </a:cxn>
                      <a:cxn ang="0">
                        <a:pos x="305" y="68"/>
                      </a:cxn>
                      <a:cxn ang="0">
                        <a:pos x="192" y="170"/>
                      </a:cxn>
                      <a:cxn ang="0">
                        <a:pos x="90" y="181"/>
                      </a:cxn>
                      <a:cxn ang="0">
                        <a:pos x="0" y="271"/>
                      </a:cxn>
                      <a:cxn ang="0">
                        <a:pos x="45" y="283"/>
                      </a:cxn>
                    </a:cxnLst>
                    <a:rect l="0" t="0" r="r" b="b"/>
                    <a:pathLst>
                      <a:path w="1036" h="304">
                        <a:moveTo>
                          <a:pt x="45" y="283"/>
                        </a:moveTo>
                        <a:cubicBezTo>
                          <a:pt x="369" y="279"/>
                          <a:pt x="693" y="298"/>
                          <a:pt x="1016" y="271"/>
                        </a:cubicBezTo>
                        <a:cubicBezTo>
                          <a:pt x="1036" y="269"/>
                          <a:pt x="980" y="178"/>
                          <a:pt x="971" y="170"/>
                        </a:cubicBezTo>
                        <a:cubicBezTo>
                          <a:pt x="938" y="141"/>
                          <a:pt x="909" y="124"/>
                          <a:pt x="869" y="113"/>
                        </a:cubicBezTo>
                        <a:cubicBezTo>
                          <a:pt x="839" y="105"/>
                          <a:pt x="779" y="91"/>
                          <a:pt x="779" y="91"/>
                        </a:cubicBezTo>
                        <a:cubicBezTo>
                          <a:pt x="768" y="83"/>
                          <a:pt x="757" y="74"/>
                          <a:pt x="745" y="68"/>
                        </a:cubicBezTo>
                        <a:cubicBezTo>
                          <a:pt x="734" y="63"/>
                          <a:pt x="721" y="64"/>
                          <a:pt x="711" y="57"/>
                        </a:cubicBezTo>
                        <a:cubicBezTo>
                          <a:pt x="698" y="48"/>
                          <a:pt x="691" y="31"/>
                          <a:pt x="677" y="23"/>
                        </a:cubicBezTo>
                        <a:cubicBezTo>
                          <a:pt x="656" y="11"/>
                          <a:pt x="610" y="0"/>
                          <a:pt x="610" y="0"/>
                        </a:cubicBezTo>
                        <a:cubicBezTo>
                          <a:pt x="584" y="3"/>
                          <a:pt x="510" y="5"/>
                          <a:pt x="474" y="23"/>
                        </a:cubicBezTo>
                        <a:cubicBezTo>
                          <a:pt x="433" y="44"/>
                          <a:pt x="451" y="50"/>
                          <a:pt x="406" y="57"/>
                        </a:cubicBezTo>
                        <a:cubicBezTo>
                          <a:pt x="373" y="62"/>
                          <a:pt x="339" y="64"/>
                          <a:pt x="305" y="68"/>
                        </a:cubicBezTo>
                        <a:cubicBezTo>
                          <a:pt x="234" y="91"/>
                          <a:pt x="249" y="156"/>
                          <a:pt x="192" y="170"/>
                        </a:cubicBezTo>
                        <a:cubicBezTo>
                          <a:pt x="159" y="178"/>
                          <a:pt x="124" y="177"/>
                          <a:pt x="90" y="181"/>
                        </a:cubicBezTo>
                        <a:cubicBezTo>
                          <a:pt x="57" y="214"/>
                          <a:pt x="39" y="246"/>
                          <a:pt x="0" y="271"/>
                        </a:cubicBezTo>
                        <a:cubicBezTo>
                          <a:pt x="38" y="297"/>
                          <a:pt x="24" y="304"/>
                          <a:pt x="45" y="283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CCCC"/>
                      </a:gs>
                      <a:gs pos="100000">
                        <a:srgbClr val="FFCCCC">
                          <a:gamma/>
                          <a:shade val="66275"/>
                          <a:invGamma/>
                        </a:srgbClr>
                      </a:gs>
                    </a:gsLst>
                    <a:lin ang="2700000" scaled="1"/>
                  </a:gradFill>
                  <a:ln w="9525" cap="flat" cmpd="sng">
                    <a:solidFill>
                      <a:srgbClr val="FFCCCC"/>
                    </a:solidFill>
                    <a:prstDash val="solid"/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02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3654"/>
                    <a:ext cx="288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CC"/>
                      </a:gs>
                      <a:gs pos="100000">
                        <a:srgbClr val="FF33CC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CC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89" name="Group 12"/>
                <p:cNvGrpSpPr>
                  <a:grpSpLocks/>
                </p:cNvGrpSpPr>
                <p:nvPr/>
              </p:nvGrpSpPr>
              <p:grpSpPr bwMode="auto">
                <a:xfrm>
                  <a:off x="3216" y="3461"/>
                  <a:ext cx="1036" cy="304"/>
                  <a:chOff x="1056" y="3493"/>
                  <a:chExt cx="1036" cy="304"/>
                </a:xfrm>
              </p:grpSpPr>
              <p:sp>
                <p:nvSpPr>
                  <p:cNvPr id="99" name="Freeform 13"/>
                  <p:cNvSpPr>
                    <a:spLocks/>
                  </p:cNvSpPr>
                  <p:nvPr/>
                </p:nvSpPr>
                <p:spPr bwMode="auto">
                  <a:xfrm>
                    <a:off x="1056" y="3542"/>
                    <a:ext cx="1037" cy="304"/>
                  </a:xfrm>
                  <a:custGeom>
                    <a:avLst/>
                    <a:gdLst/>
                    <a:ahLst/>
                    <a:cxnLst>
                      <a:cxn ang="0">
                        <a:pos x="45" y="283"/>
                      </a:cxn>
                      <a:cxn ang="0">
                        <a:pos x="1016" y="271"/>
                      </a:cxn>
                      <a:cxn ang="0">
                        <a:pos x="971" y="170"/>
                      </a:cxn>
                      <a:cxn ang="0">
                        <a:pos x="869" y="113"/>
                      </a:cxn>
                      <a:cxn ang="0">
                        <a:pos x="779" y="91"/>
                      </a:cxn>
                      <a:cxn ang="0">
                        <a:pos x="745" y="68"/>
                      </a:cxn>
                      <a:cxn ang="0">
                        <a:pos x="711" y="57"/>
                      </a:cxn>
                      <a:cxn ang="0">
                        <a:pos x="677" y="23"/>
                      </a:cxn>
                      <a:cxn ang="0">
                        <a:pos x="610" y="0"/>
                      </a:cxn>
                      <a:cxn ang="0">
                        <a:pos x="474" y="23"/>
                      </a:cxn>
                      <a:cxn ang="0">
                        <a:pos x="406" y="57"/>
                      </a:cxn>
                      <a:cxn ang="0">
                        <a:pos x="305" y="68"/>
                      </a:cxn>
                      <a:cxn ang="0">
                        <a:pos x="192" y="170"/>
                      </a:cxn>
                      <a:cxn ang="0">
                        <a:pos x="90" y="181"/>
                      </a:cxn>
                      <a:cxn ang="0">
                        <a:pos x="0" y="271"/>
                      </a:cxn>
                      <a:cxn ang="0">
                        <a:pos x="45" y="283"/>
                      </a:cxn>
                    </a:cxnLst>
                    <a:rect l="0" t="0" r="r" b="b"/>
                    <a:pathLst>
                      <a:path w="1036" h="304">
                        <a:moveTo>
                          <a:pt x="45" y="283"/>
                        </a:moveTo>
                        <a:cubicBezTo>
                          <a:pt x="369" y="279"/>
                          <a:pt x="693" y="298"/>
                          <a:pt x="1016" y="271"/>
                        </a:cubicBezTo>
                        <a:cubicBezTo>
                          <a:pt x="1036" y="269"/>
                          <a:pt x="980" y="178"/>
                          <a:pt x="971" y="170"/>
                        </a:cubicBezTo>
                        <a:cubicBezTo>
                          <a:pt x="938" y="141"/>
                          <a:pt x="909" y="124"/>
                          <a:pt x="869" y="113"/>
                        </a:cubicBezTo>
                        <a:cubicBezTo>
                          <a:pt x="839" y="105"/>
                          <a:pt x="779" y="91"/>
                          <a:pt x="779" y="91"/>
                        </a:cubicBezTo>
                        <a:cubicBezTo>
                          <a:pt x="768" y="83"/>
                          <a:pt x="757" y="74"/>
                          <a:pt x="745" y="68"/>
                        </a:cubicBezTo>
                        <a:cubicBezTo>
                          <a:pt x="734" y="63"/>
                          <a:pt x="721" y="64"/>
                          <a:pt x="711" y="57"/>
                        </a:cubicBezTo>
                        <a:cubicBezTo>
                          <a:pt x="698" y="48"/>
                          <a:pt x="691" y="31"/>
                          <a:pt x="677" y="23"/>
                        </a:cubicBezTo>
                        <a:cubicBezTo>
                          <a:pt x="656" y="11"/>
                          <a:pt x="610" y="0"/>
                          <a:pt x="610" y="0"/>
                        </a:cubicBezTo>
                        <a:cubicBezTo>
                          <a:pt x="584" y="3"/>
                          <a:pt x="510" y="5"/>
                          <a:pt x="474" y="23"/>
                        </a:cubicBezTo>
                        <a:cubicBezTo>
                          <a:pt x="433" y="44"/>
                          <a:pt x="451" y="50"/>
                          <a:pt x="406" y="57"/>
                        </a:cubicBezTo>
                        <a:cubicBezTo>
                          <a:pt x="373" y="62"/>
                          <a:pt x="339" y="64"/>
                          <a:pt x="305" y="68"/>
                        </a:cubicBezTo>
                        <a:cubicBezTo>
                          <a:pt x="234" y="91"/>
                          <a:pt x="249" y="156"/>
                          <a:pt x="192" y="170"/>
                        </a:cubicBezTo>
                        <a:cubicBezTo>
                          <a:pt x="159" y="178"/>
                          <a:pt x="124" y="177"/>
                          <a:pt x="90" y="181"/>
                        </a:cubicBezTo>
                        <a:cubicBezTo>
                          <a:pt x="57" y="214"/>
                          <a:pt x="39" y="246"/>
                          <a:pt x="0" y="271"/>
                        </a:cubicBezTo>
                        <a:cubicBezTo>
                          <a:pt x="38" y="297"/>
                          <a:pt x="24" y="304"/>
                          <a:pt x="45" y="283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CCCC"/>
                      </a:gs>
                      <a:gs pos="100000">
                        <a:srgbClr val="FFCCCC">
                          <a:gamma/>
                          <a:shade val="66275"/>
                          <a:invGamma/>
                        </a:srgbClr>
                      </a:gs>
                    </a:gsLst>
                    <a:lin ang="2700000" scaled="1"/>
                  </a:gradFill>
                  <a:ln w="9525" cap="flat" cmpd="sng">
                    <a:solidFill>
                      <a:srgbClr val="FFCCCC"/>
                    </a:solidFill>
                    <a:prstDash val="solid"/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00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3654"/>
                    <a:ext cx="288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CC"/>
                      </a:gs>
                      <a:gs pos="100000">
                        <a:srgbClr val="FF33CC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CC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0" name="Group 15"/>
                <p:cNvGrpSpPr>
                  <a:grpSpLocks/>
                </p:cNvGrpSpPr>
                <p:nvPr/>
              </p:nvGrpSpPr>
              <p:grpSpPr bwMode="auto">
                <a:xfrm>
                  <a:off x="2448" y="3461"/>
                  <a:ext cx="1036" cy="304"/>
                  <a:chOff x="1056" y="3493"/>
                  <a:chExt cx="1036" cy="304"/>
                </a:xfrm>
              </p:grpSpPr>
              <p:sp>
                <p:nvSpPr>
                  <p:cNvPr id="97" name="Freeform 16"/>
                  <p:cNvSpPr>
                    <a:spLocks/>
                  </p:cNvSpPr>
                  <p:nvPr/>
                </p:nvSpPr>
                <p:spPr bwMode="auto">
                  <a:xfrm>
                    <a:off x="1055" y="3542"/>
                    <a:ext cx="1037" cy="304"/>
                  </a:xfrm>
                  <a:custGeom>
                    <a:avLst/>
                    <a:gdLst/>
                    <a:ahLst/>
                    <a:cxnLst>
                      <a:cxn ang="0">
                        <a:pos x="45" y="283"/>
                      </a:cxn>
                      <a:cxn ang="0">
                        <a:pos x="1016" y="271"/>
                      </a:cxn>
                      <a:cxn ang="0">
                        <a:pos x="971" y="170"/>
                      </a:cxn>
                      <a:cxn ang="0">
                        <a:pos x="869" y="113"/>
                      </a:cxn>
                      <a:cxn ang="0">
                        <a:pos x="779" y="91"/>
                      </a:cxn>
                      <a:cxn ang="0">
                        <a:pos x="745" y="68"/>
                      </a:cxn>
                      <a:cxn ang="0">
                        <a:pos x="711" y="57"/>
                      </a:cxn>
                      <a:cxn ang="0">
                        <a:pos x="677" y="23"/>
                      </a:cxn>
                      <a:cxn ang="0">
                        <a:pos x="610" y="0"/>
                      </a:cxn>
                      <a:cxn ang="0">
                        <a:pos x="474" y="23"/>
                      </a:cxn>
                      <a:cxn ang="0">
                        <a:pos x="406" y="57"/>
                      </a:cxn>
                      <a:cxn ang="0">
                        <a:pos x="305" y="68"/>
                      </a:cxn>
                      <a:cxn ang="0">
                        <a:pos x="192" y="170"/>
                      </a:cxn>
                      <a:cxn ang="0">
                        <a:pos x="90" y="181"/>
                      </a:cxn>
                      <a:cxn ang="0">
                        <a:pos x="0" y="271"/>
                      </a:cxn>
                      <a:cxn ang="0">
                        <a:pos x="45" y="283"/>
                      </a:cxn>
                    </a:cxnLst>
                    <a:rect l="0" t="0" r="r" b="b"/>
                    <a:pathLst>
                      <a:path w="1036" h="304">
                        <a:moveTo>
                          <a:pt x="45" y="283"/>
                        </a:moveTo>
                        <a:cubicBezTo>
                          <a:pt x="369" y="279"/>
                          <a:pt x="693" y="298"/>
                          <a:pt x="1016" y="271"/>
                        </a:cubicBezTo>
                        <a:cubicBezTo>
                          <a:pt x="1036" y="269"/>
                          <a:pt x="980" y="178"/>
                          <a:pt x="971" y="170"/>
                        </a:cubicBezTo>
                        <a:cubicBezTo>
                          <a:pt x="938" y="141"/>
                          <a:pt x="909" y="124"/>
                          <a:pt x="869" y="113"/>
                        </a:cubicBezTo>
                        <a:cubicBezTo>
                          <a:pt x="839" y="105"/>
                          <a:pt x="779" y="91"/>
                          <a:pt x="779" y="91"/>
                        </a:cubicBezTo>
                        <a:cubicBezTo>
                          <a:pt x="768" y="83"/>
                          <a:pt x="757" y="74"/>
                          <a:pt x="745" y="68"/>
                        </a:cubicBezTo>
                        <a:cubicBezTo>
                          <a:pt x="734" y="63"/>
                          <a:pt x="721" y="64"/>
                          <a:pt x="711" y="57"/>
                        </a:cubicBezTo>
                        <a:cubicBezTo>
                          <a:pt x="698" y="48"/>
                          <a:pt x="691" y="31"/>
                          <a:pt x="677" y="23"/>
                        </a:cubicBezTo>
                        <a:cubicBezTo>
                          <a:pt x="656" y="11"/>
                          <a:pt x="610" y="0"/>
                          <a:pt x="610" y="0"/>
                        </a:cubicBezTo>
                        <a:cubicBezTo>
                          <a:pt x="584" y="3"/>
                          <a:pt x="510" y="5"/>
                          <a:pt x="474" y="23"/>
                        </a:cubicBezTo>
                        <a:cubicBezTo>
                          <a:pt x="433" y="44"/>
                          <a:pt x="451" y="50"/>
                          <a:pt x="406" y="57"/>
                        </a:cubicBezTo>
                        <a:cubicBezTo>
                          <a:pt x="373" y="62"/>
                          <a:pt x="339" y="64"/>
                          <a:pt x="305" y="68"/>
                        </a:cubicBezTo>
                        <a:cubicBezTo>
                          <a:pt x="234" y="91"/>
                          <a:pt x="249" y="156"/>
                          <a:pt x="192" y="170"/>
                        </a:cubicBezTo>
                        <a:cubicBezTo>
                          <a:pt x="159" y="178"/>
                          <a:pt x="124" y="177"/>
                          <a:pt x="90" y="181"/>
                        </a:cubicBezTo>
                        <a:cubicBezTo>
                          <a:pt x="57" y="214"/>
                          <a:pt x="39" y="246"/>
                          <a:pt x="0" y="271"/>
                        </a:cubicBezTo>
                        <a:cubicBezTo>
                          <a:pt x="38" y="297"/>
                          <a:pt x="24" y="304"/>
                          <a:pt x="45" y="283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CCCC"/>
                      </a:gs>
                      <a:gs pos="100000">
                        <a:srgbClr val="FFCCCC">
                          <a:gamma/>
                          <a:shade val="66275"/>
                          <a:invGamma/>
                        </a:srgbClr>
                      </a:gs>
                    </a:gsLst>
                    <a:lin ang="2700000" scaled="1"/>
                  </a:gradFill>
                  <a:ln w="9525" cap="flat" cmpd="sng">
                    <a:solidFill>
                      <a:srgbClr val="FFCCCC"/>
                    </a:solidFill>
                    <a:prstDash val="solid"/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98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3634"/>
                    <a:ext cx="288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CC"/>
                      </a:gs>
                      <a:gs pos="100000">
                        <a:srgbClr val="FF33CC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CC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1" name="Group 18"/>
                <p:cNvGrpSpPr>
                  <a:grpSpLocks/>
                </p:cNvGrpSpPr>
                <p:nvPr/>
              </p:nvGrpSpPr>
              <p:grpSpPr bwMode="auto">
                <a:xfrm>
                  <a:off x="912" y="3461"/>
                  <a:ext cx="1036" cy="304"/>
                  <a:chOff x="1056" y="3493"/>
                  <a:chExt cx="1036" cy="304"/>
                </a:xfrm>
              </p:grpSpPr>
              <p:sp>
                <p:nvSpPr>
                  <p:cNvPr id="95" name="Freeform 19"/>
                  <p:cNvSpPr>
                    <a:spLocks/>
                  </p:cNvSpPr>
                  <p:nvPr/>
                </p:nvSpPr>
                <p:spPr bwMode="auto">
                  <a:xfrm>
                    <a:off x="1056" y="3542"/>
                    <a:ext cx="1037" cy="304"/>
                  </a:xfrm>
                  <a:custGeom>
                    <a:avLst/>
                    <a:gdLst/>
                    <a:ahLst/>
                    <a:cxnLst>
                      <a:cxn ang="0">
                        <a:pos x="45" y="283"/>
                      </a:cxn>
                      <a:cxn ang="0">
                        <a:pos x="1016" y="271"/>
                      </a:cxn>
                      <a:cxn ang="0">
                        <a:pos x="971" y="170"/>
                      </a:cxn>
                      <a:cxn ang="0">
                        <a:pos x="869" y="113"/>
                      </a:cxn>
                      <a:cxn ang="0">
                        <a:pos x="779" y="91"/>
                      </a:cxn>
                      <a:cxn ang="0">
                        <a:pos x="745" y="68"/>
                      </a:cxn>
                      <a:cxn ang="0">
                        <a:pos x="711" y="57"/>
                      </a:cxn>
                      <a:cxn ang="0">
                        <a:pos x="677" y="23"/>
                      </a:cxn>
                      <a:cxn ang="0">
                        <a:pos x="610" y="0"/>
                      </a:cxn>
                      <a:cxn ang="0">
                        <a:pos x="474" y="23"/>
                      </a:cxn>
                      <a:cxn ang="0">
                        <a:pos x="406" y="57"/>
                      </a:cxn>
                      <a:cxn ang="0">
                        <a:pos x="305" y="68"/>
                      </a:cxn>
                      <a:cxn ang="0">
                        <a:pos x="192" y="170"/>
                      </a:cxn>
                      <a:cxn ang="0">
                        <a:pos x="90" y="181"/>
                      </a:cxn>
                      <a:cxn ang="0">
                        <a:pos x="0" y="271"/>
                      </a:cxn>
                      <a:cxn ang="0">
                        <a:pos x="45" y="283"/>
                      </a:cxn>
                    </a:cxnLst>
                    <a:rect l="0" t="0" r="r" b="b"/>
                    <a:pathLst>
                      <a:path w="1036" h="304">
                        <a:moveTo>
                          <a:pt x="45" y="283"/>
                        </a:moveTo>
                        <a:cubicBezTo>
                          <a:pt x="369" y="279"/>
                          <a:pt x="693" y="298"/>
                          <a:pt x="1016" y="271"/>
                        </a:cubicBezTo>
                        <a:cubicBezTo>
                          <a:pt x="1036" y="269"/>
                          <a:pt x="980" y="178"/>
                          <a:pt x="971" y="170"/>
                        </a:cubicBezTo>
                        <a:cubicBezTo>
                          <a:pt x="938" y="141"/>
                          <a:pt x="909" y="124"/>
                          <a:pt x="869" y="113"/>
                        </a:cubicBezTo>
                        <a:cubicBezTo>
                          <a:pt x="839" y="105"/>
                          <a:pt x="779" y="91"/>
                          <a:pt x="779" y="91"/>
                        </a:cubicBezTo>
                        <a:cubicBezTo>
                          <a:pt x="768" y="83"/>
                          <a:pt x="757" y="74"/>
                          <a:pt x="745" y="68"/>
                        </a:cubicBezTo>
                        <a:cubicBezTo>
                          <a:pt x="734" y="63"/>
                          <a:pt x="721" y="64"/>
                          <a:pt x="711" y="57"/>
                        </a:cubicBezTo>
                        <a:cubicBezTo>
                          <a:pt x="698" y="48"/>
                          <a:pt x="691" y="31"/>
                          <a:pt x="677" y="23"/>
                        </a:cubicBezTo>
                        <a:cubicBezTo>
                          <a:pt x="656" y="11"/>
                          <a:pt x="610" y="0"/>
                          <a:pt x="610" y="0"/>
                        </a:cubicBezTo>
                        <a:cubicBezTo>
                          <a:pt x="584" y="3"/>
                          <a:pt x="510" y="5"/>
                          <a:pt x="474" y="23"/>
                        </a:cubicBezTo>
                        <a:cubicBezTo>
                          <a:pt x="433" y="44"/>
                          <a:pt x="451" y="50"/>
                          <a:pt x="406" y="57"/>
                        </a:cubicBezTo>
                        <a:cubicBezTo>
                          <a:pt x="373" y="62"/>
                          <a:pt x="339" y="64"/>
                          <a:pt x="305" y="68"/>
                        </a:cubicBezTo>
                        <a:cubicBezTo>
                          <a:pt x="234" y="91"/>
                          <a:pt x="249" y="156"/>
                          <a:pt x="192" y="170"/>
                        </a:cubicBezTo>
                        <a:cubicBezTo>
                          <a:pt x="159" y="178"/>
                          <a:pt x="124" y="177"/>
                          <a:pt x="90" y="181"/>
                        </a:cubicBezTo>
                        <a:cubicBezTo>
                          <a:pt x="57" y="214"/>
                          <a:pt x="39" y="246"/>
                          <a:pt x="0" y="271"/>
                        </a:cubicBezTo>
                        <a:cubicBezTo>
                          <a:pt x="38" y="297"/>
                          <a:pt x="24" y="304"/>
                          <a:pt x="45" y="283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CCCC"/>
                      </a:gs>
                      <a:gs pos="100000">
                        <a:srgbClr val="FFCCCC">
                          <a:gamma/>
                          <a:shade val="66275"/>
                          <a:invGamma/>
                        </a:srgbClr>
                      </a:gs>
                    </a:gsLst>
                    <a:lin ang="2700000" scaled="1"/>
                  </a:gradFill>
                  <a:ln w="9525" cap="flat" cmpd="sng">
                    <a:solidFill>
                      <a:srgbClr val="FFCCCC"/>
                    </a:solidFill>
                    <a:prstDash val="solid"/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96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3654"/>
                    <a:ext cx="288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CC"/>
                      </a:gs>
                      <a:gs pos="100000">
                        <a:srgbClr val="FF33CC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CC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2" name="Group 21"/>
                <p:cNvGrpSpPr>
                  <a:grpSpLocks/>
                </p:cNvGrpSpPr>
                <p:nvPr/>
              </p:nvGrpSpPr>
              <p:grpSpPr bwMode="auto">
                <a:xfrm>
                  <a:off x="3840" y="3461"/>
                  <a:ext cx="1036" cy="304"/>
                  <a:chOff x="1056" y="3493"/>
                  <a:chExt cx="1036" cy="304"/>
                </a:xfrm>
              </p:grpSpPr>
              <p:sp>
                <p:nvSpPr>
                  <p:cNvPr id="93" name="Freeform 22"/>
                  <p:cNvSpPr>
                    <a:spLocks/>
                  </p:cNvSpPr>
                  <p:nvPr/>
                </p:nvSpPr>
                <p:spPr bwMode="auto">
                  <a:xfrm>
                    <a:off x="1056" y="3542"/>
                    <a:ext cx="1037" cy="304"/>
                  </a:xfrm>
                  <a:custGeom>
                    <a:avLst/>
                    <a:gdLst/>
                    <a:ahLst/>
                    <a:cxnLst>
                      <a:cxn ang="0">
                        <a:pos x="45" y="283"/>
                      </a:cxn>
                      <a:cxn ang="0">
                        <a:pos x="1016" y="271"/>
                      </a:cxn>
                      <a:cxn ang="0">
                        <a:pos x="971" y="170"/>
                      </a:cxn>
                      <a:cxn ang="0">
                        <a:pos x="869" y="113"/>
                      </a:cxn>
                      <a:cxn ang="0">
                        <a:pos x="779" y="91"/>
                      </a:cxn>
                      <a:cxn ang="0">
                        <a:pos x="745" y="68"/>
                      </a:cxn>
                      <a:cxn ang="0">
                        <a:pos x="711" y="57"/>
                      </a:cxn>
                      <a:cxn ang="0">
                        <a:pos x="677" y="23"/>
                      </a:cxn>
                      <a:cxn ang="0">
                        <a:pos x="610" y="0"/>
                      </a:cxn>
                      <a:cxn ang="0">
                        <a:pos x="474" y="23"/>
                      </a:cxn>
                      <a:cxn ang="0">
                        <a:pos x="406" y="57"/>
                      </a:cxn>
                      <a:cxn ang="0">
                        <a:pos x="305" y="68"/>
                      </a:cxn>
                      <a:cxn ang="0">
                        <a:pos x="192" y="170"/>
                      </a:cxn>
                      <a:cxn ang="0">
                        <a:pos x="90" y="181"/>
                      </a:cxn>
                      <a:cxn ang="0">
                        <a:pos x="0" y="271"/>
                      </a:cxn>
                      <a:cxn ang="0">
                        <a:pos x="45" y="283"/>
                      </a:cxn>
                    </a:cxnLst>
                    <a:rect l="0" t="0" r="r" b="b"/>
                    <a:pathLst>
                      <a:path w="1036" h="304">
                        <a:moveTo>
                          <a:pt x="45" y="283"/>
                        </a:moveTo>
                        <a:cubicBezTo>
                          <a:pt x="369" y="279"/>
                          <a:pt x="693" y="298"/>
                          <a:pt x="1016" y="271"/>
                        </a:cubicBezTo>
                        <a:cubicBezTo>
                          <a:pt x="1036" y="269"/>
                          <a:pt x="980" y="178"/>
                          <a:pt x="971" y="170"/>
                        </a:cubicBezTo>
                        <a:cubicBezTo>
                          <a:pt x="938" y="141"/>
                          <a:pt x="909" y="124"/>
                          <a:pt x="869" y="113"/>
                        </a:cubicBezTo>
                        <a:cubicBezTo>
                          <a:pt x="839" y="105"/>
                          <a:pt x="779" y="91"/>
                          <a:pt x="779" y="91"/>
                        </a:cubicBezTo>
                        <a:cubicBezTo>
                          <a:pt x="768" y="83"/>
                          <a:pt x="757" y="74"/>
                          <a:pt x="745" y="68"/>
                        </a:cubicBezTo>
                        <a:cubicBezTo>
                          <a:pt x="734" y="63"/>
                          <a:pt x="721" y="64"/>
                          <a:pt x="711" y="57"/>
                        </a:cubicBezTo>
                        <a:cubicBezTo>
                          <a:pt x="698" y="48"/>
                          <a:pt x="691" y="31"/>
                          <a:pt x="677" y="23"/>
                        </a:cubicBezTo>
                        <a:cubicBezTo>
                          <a:pt x="656" y="11"/>
                          <a:pt x="610" y="0"/>
                          <a:pt x="610" y="0"/>
                        </a:cubicBezTo>
                        <a:cubicBezTo>
                          <a:pt x="584" y="3"/>
                          <a:pt x="510" y="5"/>
                          <a:pt x="474" y="23"/>
                        </a:cubicBezTo>
                        <a:cubicBezTo>
                          <a:pt x="433" y="44"/>
                          <a:pt x="451" y="50"/>
                          <a:pt x="406" y="57"/>
                        </a:cubicBezTo>
                        <a:cubicBezTo>
                          <a:pt x="373" y="62"/>
                          <a:pt x="339" y="64"/>
                          <a:pt x="305" y="68"/>
                        </a:cubicBezTo>
                        <a:cubicBezTo>
                          <a:pt x="234" y="91"/>
                          <a:pt x="249" y="156"/>
                          <a:pt x="192" y="170"/>
                        </a:cubicBezTo>
                        <a:cubicBezTo>
                          <a:pt x="159" y="178"/>
                          <a:pt x="124" y="177"/>
                          <a:pt x="90" y="181"/>
                        </a:cubicBezTo>
                        <a:cubicBezTo>
                          <a:pt x="57" y="214"/>
                          <a:pt x="39" y="246"/>
                          <a:pt x="0" y="271"/>
                        </a:cubicBezTo>
                        <a:cubicBezTo>
                          <a:pt x="38" y="297"/>
                          <a:pt x="24" y="304"/>
                          <a:pt x="45" y="283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CCCC"/>
                      </a:gs>
                      <a:gs pos="100000">
                        <a:srgbClr val="FFCCCC">
                          <a:gamma/>
                          <a:shade val="66275"/>
                          <a:invGamma/>
                        </a:srgbClr>
                      </a:gs>
                    </a:gsLst>
                    <a:lin ang="2700000" scaled="1"/>
                  </a:gradFill>
                  <a:ln w="9525" cap="flat" cmpd="sng">
                    <a:solidFill>
                      <a:srgbClr val="FFCCCC"/>
                    </a:solidFill>
                    <a:prstDash val="solid"/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94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3654"/>
                    <a:ext cx="288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CC"/>
                      </a:gs>
                      <a:gs pos="100000">
                        <a:srgbClr val="FF33CC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CC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85" name="Line 24"/>
              <p:cNvSpPr>
                <a:spLocks noChangeShapeType="1"/>
              </p:cNvSpPr>
              <p:nvPr/>
            </p:nvSpPr>
            <p:spPr bwMode="auto">
              <a:xfrm>
                <a:off x="912" y="3072"/>
                <a:ext cx="0" cy="816"/>
              </a:xfrm>
              <a:prstGeom prst="line">
                <a:avLst/>
              </a:prstGeom>
              <a:noFill/>
              <a:ln w="19050" cap="flat" cmpd="sng" algn="ctr">
                <a:solidFill>
                  <a:srgbClr val="A5A5A5"/>
                </a:solidFill>
                <a:prstDash val="solid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Line 25"/>
              <p:cNvSpPr>
                <a:spLocks noChangeShapeType="1"/>
              </p:cNvSpPr>
              <p:nvPr/>
            </p:nvSpPr>
            <p:spPr bwMode="auto">
              <a:xfrm>
                <a:off x="4896" y="3072"/>
                <a:ext cx="0" cy="816"/>
              </a:xfrm>
              <a:prstGeom prst="line">
                <a:avLst/>
              </a:prstGeom>
              <a:noFill/>
              <a:ln w="19050" cap="flat" cmpd="sng" algn="ctr">
                <a:solidFill>
                  <a:srgbClr val="A5A5A5"/>
                </a:solidFill>
                <a:prstDash val="solid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Rectangle 7" descr="Diagonali scure verso l'alto"/>
              <p:cNvSpPr>
                <a:spLocks noChangeArrowheads="1"/>
              </p:cNvSpPr>
              <p:nvPr/>
            </p:nvSpPr>
            <p:spPr bwMode="auto">
              <a:xfrm>
                <a:off x="912" y="3798"/>
                <a:ext cx="3984" cy="90"/>
              </a:xfrm>
              <a:prstGeom prst="rect">
                <a:avLst/>
              </a:prstGeom>
              <a:pattFill prst="dkUpDiag">
                <a:fgClr>
                  <a:srgbClr val="3333CC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3" name="Freccia in giù 102"/>
            <p:cNvSpPr/>
            <p:nvPr/>
          </p:nvSpPr>
          <p:spPr bwMode="auto">
            <a:xfrm>
              <a:off x="971600" y="5805264"/>
              <a:ext cx="374481" cy="300676"/>
            </a:xfrm>
            <a:prstGeom prst="down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grpSp>
          <p:nvGrpSpPr>
            <p:cNvPr id="76" name="Gruppo 75"/>
            <p:cNvGrpSpPr/>
            <p:nvPr/>
          </p:nvGrpSpPr>
          <p:grpSpPr>
            <a:xfrm>
              <a:off x="611560" y="4869160"/>
              <a:ext cx="2664296" cy="792162"/>
              <a:chOff x="611560" y="4869160"/>
              <a:chExt cx="2664296" cy="792162"/>
            </a:xfrm>
          </p:grpSpPr>
          <p:grpSp>
            <p:nvGrpSpPr>
              <p:cNvPr id="58" name="Gruppo 15"/>
              <p:cNvGrpSpPr>
                <a:grpSpLocks/>
              </p:cNvGrpSpPr>
              <p:nvPr/>
            </p:nvGrpSpPr>
            <p:grpSpPr bwMode="auto">
              <a:xfrm>
                <a:off x="611560" y="4869160"/>
                <a:ext cx="1008063" cy="792162"/>
                <a:chOff x="4024511" y="4221088"/>
                <a:chExt cx="1008112" cy="792088"/>
              </a:xfrm>
            </p:grpSpPr>
            <p:sp>
              <p:nvSpPr>
                <p:cNvPr id="59" name="Rettangolo arrotondato 58"/>
                <p:cNvSpPr/>
                <p:nvPr/>
              </p:nvSpPr>
              <p:spPr>
                <a:xfrm>
                  <a:off x="4024511" y="4581128"/>
                  <a:ext cx="1008112" cy="432048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lang="it-IT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EV</a:t>
                  </a:r>
                </a:p>
              </p:txBody>
            </p:sp>
            <p:sp>
              <p:nvSpPr>
                <p:cNvPr id="60" name="Freccia in giù 59"/>
                <p:cNvSpPr/>
                <p:nvPr/>
              </p:nvSpPr>
              <p:spPr>
                <a:xfrm>
                  <a:off x="4341517" y="4221088"/>
                  <a:ext cx="374499" cy="300648"/>
                </a:xfrm>
                <a:prstGeom prst="downArrow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</p:grpSp>
          <p:sp>
            <p:nvSpPr>
              <p:cNvPr id="75" name="CasellaDiTesto 74"/>
              <p:cNvSpPr txBox="1"/>
              <p:nvPr/>
            </p:nvSpPr>
            <p:spPr>
              <a:xfrm rot="1512522">
                <a:off x="2123728" y="5229200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6,24,48 h</a:t>
                </a:r>
                <a:endParaRPr lang="it-IT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p:grpSp>
      </p:grpSp>
      <p:cxnSp>
        <p:nvCxnSpPr>
          <p:cNvPr id="78" name="Connettore 1 77"/>
          <p:cNvCxnSpPr/>
          <p:nvPr/>
        </p:nvCxnSpPr>
        <p:spPr>
          <a:xfrm>
            <a:off x="4572000" y="548680"/>
            <a:ext cx="0" cy="4896544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9" name="Connettore 2 78"/>
          <p:cNvCxnSpPr/>
          <p:nvPr/>
        </p:nvCxnSpPr>
        <p:spPr>
          <a:xfrm>
            <a:off x="5220072" y="3212976"/>
            <a:ext cx="3312368" cy="0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5" name="CasellaDiTesto 114"/>
          <p:cNvSpPr txBox="1"/>
          <p:nvPr/>
        </p:nvSpPr>
        <p:spPr>
          <a:xfrm>
            <a:off x="6300192" y="28529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 HG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0" y="188640"/>
            <a:ext cx="633670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RISULTATI  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339752" y="76470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rgbClr val="025E3F"/>
                </a:solidFill>
              </a:rPr>
              <a:t>ESPRESSIONE miR-126</a:t>
            </a:r>
            <a:endParaRPr lang="it-IT" b="1" i="1" dirty="0">
              <a:solidFill>
                <a:srgbClr val="025E3F"/>
              </a:solidFill>
            </a:endParaRPr>
          </a:p>
        </p:txBody>
      </p:sp>
      <p:grpSp>
        <p:nvGrpSpPr>
          <p:cNvPr id="30" name="Gruppo 29"/>
          <p:cNvGrpSpPr/>
          <p:nvPr/>
        </p:nvGrpSpPr>
        <p:grpSpPr>
          <a:xfrm>
            <a:off x="1331640" y="1340768"/>
            <a:ext cx="6840760" cy="3907602"/>
            <a:chOff x="1115616" y="3429000"/>
            <a:chExt cx="7812360" cy="3234515"/>
          </a:xfrm>
        </p:grpSpPr>
        <p:sp>
          <p:nvSpPr>
            <p:cNvPr id="11" name="Rettangolo 10"/>
            <p:cNvSpPr/>
            <p:nvPr/>
          </p:nvSpPr>
          <p:spPr>
            <a:xfrm>
              <a:off x="4644008" y="6453336"/>
              <a:ext cx="4283968" cy="210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it-IT" sz="1050" b="1" i="1" dirty="0" smtClean="0"/>
                <a:t>* = p&lt;0.05 vs </a:t>
              </a:r>
              <a:r>
                <a:rPr lang="it-IT" sz="1050" b="1" i="1" dirty="0" err="1" smtClean="0"/>
                <a:t>ctrl</a:t>
              </a:r>
              <a:r>
                <a:rPr lang="it-IT" sz="1050" b="1" i="1" dirty="0" smtClean="0"/>
                <a:t> </a:t>
              </a:r>
              <a:r>
                <a:rPr lang="it-IT" sz="1050" b="1" i="1" dirty="0" err="1" smtClean="0"/>
                <a:t>noEV</a:t>
              </a:r>
              <a:r>
                <a:rPr lang="it-IT" sz="1050" b="1" i="1" dirty="0" smtClean="0"/>
                <a:t>, $ = p&lt;0.05 vs NG-EV</a:t>
              </a:r>
              <a:endParaRPr lang="it-IT" sz="1050" b="1" i="1" dirty="0"/>
            </a:p>
          </p:txBody>
        </p:sp>
        <p:grpSp>
          <p:nvGrpSpPr>
            <p:cNvPr id="19" name="Gruppo 18"/>
            <p:cNvGrpSpPr/>
            <p:nvPr/>
          </p:nvGrpSpPr>
          <p:grpSpPr>
            <a:xfrm>
              <a:off x="1115616" y="3429000"/>
              <a:ext cx="6632575" cy="3073400"/>
              <a:chOff x="1259632" y="1892300"/>
              <a:chExt cx="6632575" cy="30734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59632" y="1892300"/>
                <a:ext cx="6632575" cy="307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3" name="CasellaDiTesto 12"/>
              <p:cNvSpPr txBox="1"/>
              <p:nvPr/>
            </p:nvSpPr>
            <p:spPr>
              <a:xfrm>
                <a:off x="3995936" y="219557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 smtClean="0">
                    <a:latin typeface="Calibri"/>
                  </a:rPr>
                  <a:t>*</a:t>
                </a:r>
                <a:endParaRPr lang="it-IT" dirty="0"/>
              </a:p>
            </p:txBody>
          </p:sp>
          <p:sp>
            <p:nvSpPr>
              <p:cNvPr id="14" name="CasellaDiTesto 13"/>
              <p:cNvSpPr txBox="1"/>
              <p:nvPr/>
            </p:nvSpPr>
            <p:spPr>
              <a:xfrm>
                <a:off x="5652120" y="213285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 smtClean="0">
                    <a:latin typeface="Calibri"/>
                  </a:rPr>
                  <a:t>*</a:t>
                </a:r>
                <a:endParaRPr lang="it-IT" dirty="0"/>
              </a:p>
            </p:txBody>
          </p:sp>
          <p:sp>
            <p:nvSpPr>
              <p:cNvPr id="15" name="CasellaDiTesto 14"/>
              <p:cNvSpPr txBox="1"/>
              <p:nvPr/>
            </p:nvSpPr>
            <p:spPr>
              <a:xfrm>
                <a:off x="4716016" y="342900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 smtClean="0">
                    <a:latin typeface="Calibri"/>
                  </a:rPr>
                  <a:t>$</a:t>
                </a:r>
                <a:endParaRPr lang="it-IT" sz="1200" b="1" dirty="0"/>
              </a:p>
            </p:txBody>
          </p:sp>
          <p:sp>
            <p:nvSpPr>
              <p:cNvPr id="16" name="CasellaDiTesto 15"/>
              <p:cNvSpPr txBox="1"/>
              <p:nvPr/>
            </p:nvSpPr>
            <p:spPr>
              <a:xfrm>
                <a:off x="5868144" y="306896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 smtClean="0">
                    <a:latin typeface="Calibri"/>
                  </a:rPr>
                  <a:t>$</a:t>
                </a:r>
                <a:endParaRPr lang="it-IT" sz="1200" b="1" dirty="0"/>
              </a:p>
            </p:txBody>
          </p:sp>
          <p:sp>
            <p:nvSpPr>
              <p:cNvPr id="17" name="CasellaDiTesto 16"/>
              <p:cNvSpPr txBox="1"/>
              <p:nvPr/>
            </p:nvSpPr>
            <p:spPr>
              <a:xfrm>
                <a:off x="6156176" y="2996952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 smtClean="0">
                    <a:latin typeface="Calibri"/>
                  </a:rPr>
                  <a:t>$</a:t>
                </a:r>
                <a:endParaRPr lang="it-IT" sz="1200" b="1" dirty="0"/>
              </a:p>
            </p:txBody>
          </p:sp>
          <p:sp>
            <p:nvSpPr>
              <p:cNvPr id="18" name="CasellaDiTesto 17"/>
              <p:cNvSpPr txBox="1"/>
              <p:nvPr/>
            </p:nvSpPr>
            <p:spPr>
              <a:xfrm>
                <a:off x="6372200" y="3356992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 smtClean="0">
                    <a:latin typeface="Calibri"/>
                  </a:rPr>
                  <a:t>$</a:t>
                </a:r>
                <a:endParaRPr lang="it-IT" sz="1200" b="1" dirty="0"/>
              </a:p>
            </p:txBody>
          </p:sp>
        </p:grpSp>
      </p:grpSp>
      <p:grpSp>
        <p:nvGrpSpPr>
          <p:cNvPr id="29" name="Gruppo 28"/>
          <p:cNvGrpSpPr/>
          <p:nvPr/>
        </p:nvGrpSpPr>
        <p:grpSpPr>
          <a:xfrm>
            <a:off x="2700895" y="1484784"/>
            <a:ext cx="5975561" cy="2622484"/>
            <a:chOff x="2699792" y="1412776"/>
            <a:chExt cx="5903215" cy="2039710"/>
          </a:xfrm>
        </p:grpSpPr>
        <p:sp>
          <p:nvSpPr>
            <p:cNvPr id="24" name="CasellaDiTesto 23"/>
            <p:cNvSpPr txBox="1"/>
            <p:nvPr/>
          </p:nvSpPr>
          <p:spPr>
            <a:xfrm>
              <a:off x="6327738" y="3260981"/>
              <a:ext cx="2275269" cy="191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i="1" dirty="0" smtClean="0"/>
                <a:t>* = p&lt;0.05 vs NG</a:t>
              </a:r>
              <a:endParaRPr lang="it-IT" sz="1000" b="1" i="1" dirty="0"/>
            </a:p>
          </p:txBody>
        </p:sp>
        <p:grpSp>
          <p:nvGrpSpPr>
            <p:cNvPr id="28" name="Gruppo 27"/>
            <p:cNvGrpSpPr/>
            <p:nvPr/>
          </p:nvGrpSpPr>
          <p:grpSpPr>
            <a:xfrm>
              <a:off x="2699792" y="1412776"/>
              <a:ext cx="3600400" cy="2016224"/>
              <a:chOff x="2483768" y="1412776"/>
              <a:chExt cx="3067140" cy="1750390"/>
            </a:xfrm>
          </p:grpSpPr>
          <p:pic>
            <p:nvPicPr>
              <p:cNvPr id="3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83768" y="1412776"/>
                <a:ext cx="3067140" cy="1750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7" name="CasellaDiTesto 26"/>
              <p:cNvSpPr txBox="1"/>
              <p:nvPr/>
            </p:nvSpPr>
            <p:spPr>
              <a:xfrm>
                <a:off x="4211960" y="1870017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 smtClean="0"/>
                  <a:t>*</a:t>
                </a:r>
                <a:endParaRPr lang="it-IT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4|6.4|10.6|0.9|1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1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14.4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789</Words>
  <Application>Microsoft Office PowerPoint</Application>
  <PresentationFormat>Presentazione su schermo (4:3)</PresentationFormat>
  <Paragraphs>89</Paragraphs>
  <Slides>10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Elena Beltramo</dc:creator>
  <cp:lastModifiedBy>Federico Finessi</cp:lastModifiedBy>
  <cp:revision>54</cp:revision>
  <dcterms:created xsi:type="dcterms:W3CDTF">2015-06-04T12:58:57Z</dcterms:created>
  <dcterms:modified xsi:type="dcterms:W3CDTF">2015-06-19T20:45:22Z</dcterms:modified>
</cp:coreProperties>
</file>