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84" r:id="rId4"/>
    <p:sldId id="303" r:id="rId5"/>
    <p:sldId id="306" r:id="rId6"/>
    <p:sldId id="285" r:id="rId7"/>
    <p:sldId id="268" r:id="rId8"/>
    <p:sldId id="296" r:id="rId9"/>
    <p:sldId id="297" r:id="rId10"/>
    <p:sldId id="288" r:id="rId11"/>
    <p:sldId id="298" r:id="rId12"/>
    <p:sldId id="289" r:id="rId13"/>
    <p:sldId id="280" r:id="rId14"/>
    <p:sldId id="281" r:id="rId15"/>
    <p:sldId id="282" r:id="rId16"/>
    <p:sldId id="283" r:id="rId17"/>
    <p:sldId id="264" r:id="rId18"/>
    <p:sldId id="299" r:id="rId1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33"/>
    <a:srgbClr val="339900"/>
    <a:srgbClr val="CCCC00"/>
    <a:srgbClr val="CCFF00"/>
    <a:srgbClr val="99CC00"/>
    <a:srgbClr val="CCFF33"/>
    <a:srgbClr val="FF00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21" autoAdjust="0"/>
  </p:normalViewPr>
  <p:slideViewPr>
    <p:cSldViewPr snapToGrid="0" snapToObjects="1">
      <p:cViewPr>
        <p:scale>
          <a:sx n="81" d="100"/>
          <a:sy n="81" d="100"/>
        </p:scale>
        <p:origin x="-1818" y="-294"/>
      </p:cViewPr>
      <p:guideLst>
        <p:guide orient="horz" pos="4319"/>
        <p:guide pos="10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056B-D04B-4B6C-836F-D86C11528260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DF51-B6E7-4881-976A-64F0A1B372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3549-D1E4-422A-91AB-268F6F882A3B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4E2C-641B-49F0-859B-CD6D38434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5D5C-6445-41CC-9F96-211BF481E8B2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6CAF-DEE9-449E-A761-CAB8ABED10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9EE08B-A6E2-410A-BEF0-C614D7E30D10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5CDC88-7FFB-43A9-B217-2BA5546685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3AC04A-DAA9-481C-A8DA-4936655FCAF4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83A4FE-828A-4C33-886F-06A4AD7B90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945939-6389-46B4-85ED-240D110C36B6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2DF78C-632C-4811-8F81-231589C77E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9C1591-6D01-4E3E-A9B9-0C15196AE8A7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DBDDAE-1EE3-4B59-B86B-23C6AB7D08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7DCD95-B132-42C3-9C3F-FF50A500DA16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F260A0-C21B-4696-A007-C208591B47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D1F621-7438-4D4B-95D3-2DD4464B9540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83136-BA35-4482-ABD1-2CEFF6132E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A57D4-6C82-4396-8D57-6F305E580AF2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1048FE-3882-434A-8C75-3A1B5D3579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D9EF83-1D57-4241-B468-952068CFEAAC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7E7D28-4D6F-427D-ADB8-4D210DFE5A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BC0A-726A-4A05-A016-E0A4E7851F9E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206B-06BC-48C8-A24B-AFC5165F5B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0F399-3DBD-499B-8CAA-5C24CC0A6767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800B5F-E998-4E46-94D9-A161C02455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45DD29-0B90-4207-9AD7-1FD160E413F6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F39D2F-5DA9-4718-A914-7D9A592FF1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45DC87-4627-4FF8-BD1E-46A0C99538EF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B0F383-860E-4D87-A58F-69609851A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1554-1C75-47EF-9085-080CBA0EDD09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CF9A-025D-4474-9250-E6BF798F1D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D9CB-F581-4153-AA70-89613FF0B690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10FE-6442-4CE4-82B4-2D38E9C28B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820C-F30E-4C23-9E5C-D87058AD4A71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3A37-C310-4D23-8D0E-F1878CABC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216B-3B66-4725-A65D-1B22667D195E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7FDE-7ED0-4E8B-B8E0-757B81942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9409-77FC-42F1-865E-454B6C42EB78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B515-050D-4AB3-B1F9-EA4215A95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8EAD-D52F-47B1-A3D9-AE89B970B965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D83B-7C61-4251-BDF5-1439E73E2B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2C84-24DC-4525-AA4F-0958130DC56D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B7A9-3BE5-4686-9FC6-808D1FEF89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4A72A-87AB-472D-887D-5EAF43C9DB30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DE81F-BFC6-40D9-9D67-F3570BA113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9F18292-4D6A-4DA1-AE76-892C510DF21E}" type="datetimeFigureOut">
              <a:rPr lang="it-IT"/>
              <a:pPr>
                <a:defRPr/>
              </a:pPr>
              <a:t>19/06/2015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009A91-E7D7-4955-8D38-3C386C2279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cbi.nlm.nih.gov/core/lw/2.0/html/tileshop_pmc/tileshop_pmc_inline.html?title=Click%20on%20image%20to%20zoom&amp;p=PMC3&amp;id=3528785_nihms2207f2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5" descr="hzUAuyBCkdI3rNkqABqNmNyzZEXCQ2FtTcbyMsOxz5vjl3hU_OnbLUmewqeHZ6OGQSn8=s1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20638"/>
            <a:ext cx="1625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sellaDiTesto 6"/>
          <p:cNvSpPr txBox="1">
            <a:spLocks noChangeArrowheads="1"/>
          </p:cNvSpPr>
          <p:nvPr/>
        </p:nvSpPr>
        <p:spPr bwMode="auto">
          <a:xfrm>
            <a:off x="1374775" y="293688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Congresso Regionale SID Piemonte e Valle d’Aosta</a:t>
            </a:r>
          </a:p>
          <a:p>
            <a:pPr algn="ctr">
              <a:defRPr/>
            </a:pPr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20 Giugno 2015,  Torino</a:t>
            </a:r>
          </a:p>
        </p:txBody>
      </p:sp>
      <p:sp>
        <p:nvSpPr>
          <p:cNvPr id="25604" name="CasellaDiTesto 7"/>
          <p:cNvSpPr txBox="1">
            <a:spLocks noChangeArrowheads="1"/>
          </p:cNvSpPr>
          <p:nvPr/>
        </p:nvSpPr>
        <p:spPr bwMode="auto">
          <a:xfrm>
            <a:off x="52388" y="2181225"/>
            <a:ext cx="90360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it-IT" altLang="ja-JP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RESISTENZA AGLI EFFETTI DEL GLUCAGON-LIKE PEPTIDE 1 (GLP-1) SULLE PIASTRINE DEI SOGGETTI AFFETTI DA </a:t>
            </a:r>
          </a:p>
          <a:p>
            <a:pPr algn="ctr">
              <a:lnSpc>
                <a:spcPct val="140000"/>
              </a:lnSpc>
              <a:defRPr/>
            </a:pPr>
            <a:r>
              <a:rPr lang="it-IT" altLang="ja-JP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DIABETE MELLITO TIPO 2.</a:t>
            </a:r>
            <a:r>
              <a:rPr lang="it-IT" altLang="ja-JP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tima"/>
            </a:endParaRPr>
          </a:p>
        </p:txBody>
      </p:sp>
      <p:sp>
        <p:nvSpPr>
          <p:cNvPr id="25605" name="CasellaDiTesto 8"/>
          <p:cNvSpPr txBox="1">
            <a:spLocks noChangeArrowheads="1"/>
          </p:cNvSpPr>
          <p:nvPr/>
        </p:nvSpPr>
        <p:spPr bwMode="auto">
          <a:xfrm>
            <a:off x="1239838" y="5541963"/>
            <a:ext cx="66817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SCDU Medicina Interna a Indirizzo Metabolico </a:t>
            </a:r>
          </a:p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Dipartimento di Scienze Cliniche e Biologiche</a:t>
            </a:r>
          </a:p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Università degli Studi di Torino - AOU Ospedale San Luigi Gonzaga</a:t>
            </a:r>
          </a:p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Orbassano - Torino</a:t>
            </a:r>
          </a:p>
        </p:txBody>
      </p:sp>
      <p:sp>
        <p:nvSpPr>
          <p:cNvPr id="25606" name="CasellaDiTesto 9"/>
          <p:cNvSpPr txBox="1">
            <a:spLocks noChangeArrowheads="1"/>
          </p:cNvSpPr>
          <p:nvPr/>
        </p:nvSpPr>
        <p:spPr bwMode="auto">
          <a:xfrm>
            <a:off x="331788" y="4568825"/>
            <a:ext cx="856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C. Barale, F. Cavalot, C. Frascaroli, L. Mattiello, A. Guerrasio, </a:t>
            </a:r>
            <a:r>
              <a:rPr lang="it-IT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I. Russo</a:t>
            </a:r>
          </a:p>
        </p:txBody>
      </p:sp>
      <p:pic>
        <p:nvPicPr>
          <p:cNvPr id="25607" name="Immagine 4" descr="ind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3863" y="0"/>
            <a:ext cx="1100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61442" name="Grafico" r:id="rId3" imgW="6096060" imgH="4067085" progId="MSGraph.Chart.8">
              <p:embed followColorScheme="full"/>
            </p:oleObj>
          </a:graphicData>
        </a:graphic>
      </p:graphicFrame>
      <p:sp>
        <p:nvSpPr>
          <p:cNvPr id="61443" name="Line 3"/>
          <p:cNvSpPr>
            <a:spLocks noChangeShapeType="1"/>
          </p:cNvSpPr>
          <p:nvPr/>
        </p:nvSpPr>
        <p:spPr bwMode="auto">
          <a:xfrm flipH="1" flipV="1">
            <a:off x="2657475" y="1716088"/>
            <a:ext cx="11113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3036888" y="2176463"/>
            <a:ext cx="111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3995738" y="1898650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 flipV="1">
            <a:off x="4349750" y="2038350"/>
            <a:ext cx="127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5310188" y="1938338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5675313" y="1804988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6611938" y="1751013"/>
            <a:ext cx="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6988175" y="1938338"/>
            <a:ext cx="11113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 rot="-5400000">
            <a:off x="-608806" y="3164682"/>
            <a:ext cx="390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/>
              <a:t>Maximal Aggregation al Collagene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405063" y="512921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basale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081588" y="5138738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(9-36)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437313" y="51276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LIRA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1668463" y="244475"/>
            <a:ext cx="584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GLP-1 (7-36), GLP-1 (9-36) e Liraglutide </a:t>
            </a:r>
          </a:p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influenzano la risposta aggregante al Collagene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157288" y="5954713"/>
            <a:ext cx="214312" cy="2000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162050" y="6303963"/>
            <a:ext cx="214313" cy="2000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431925" y="5886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368425" y="586422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controllo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362075" y="62134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DMT2</a:t>
            </a:r>
          </a:p>
        </p:txBody>
      </p:sp>
      <p:sp>
        <p:nvSpPr>
          <p:cNvPr id="61462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1463" name="Text Box 14"/>
          <p:cNvSpPr txBox="1">
            <a:spLocks noChangeArrowheads="1"/>
          </p:cNvSpPr>
          <p:nvPr/>
        </p:nvSpPr>
        <p:spPr bwMode="auto">
          <a:xfrm>
            <a:off x="5081588" y="5138738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(9-36)</a:t>
            </a:r>
          </a:p>
        </p:txBody>
      </p:sp>
      <p:sp>
        <p:nvSpPr>
          <p:cNvPr id="61464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1465" name="Text Box 15"/>
          <p:cNvSpPr txBox="1">
            <a:spLocks noChangeArrowheads="1"/>
          </p:cNvSpPr>
          <p:nvPr/>
        </p:nvSpPr>
        <p:spPr bwMode="auto">
          <a:xfrm>
            <a:off x="6437313" y="51276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LIRA</a:t>
            </a:r>
          </a:p>
        </p:txBody>
      </p:sp>
      <p:sp>
        <p:nvSpPr>
          <p:cNvPr id="61466" name="Text Box 14"/>
          <p:cNvSpPr txBox="1">
            <a:spLocks noChangeArrowheads="1"/>
          </p:cNvSpPr>
          <p:nvPr/>
        </p:nvSpPr>
        <p:spPr bwMode="auto">
          <a:xfrm>
            <a:off x="5081588" y="5138738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(9-36)</a:t>
            </a:r>
          </a:p>
        </p:txBody>
      </p:sp>
      <p:sp>
        <p:nvSpPr>
          <p:cNvPr id="61467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1468" name="Text Box 20"/>
          <p:cNvSpPr txBox="1">
            <a:spLocks noChangeArrowheads="1"/>
          </p:cNvSpPr>
          <p:nvPr/>
        </p:nvSpPr>
        <p:spPr bwMode="auto">
          <a:xfrm>
            <a:off x="1368425" y="586422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controllo</a:t>
            </a:r>
          </a:p>
        </p:txBody>
      </p:sp>
      <p:sp>
        <p:nvSpPr>
          <p:cNvPr id="61469" name="Text Box 15"/>
          <p:cNvSpPr txBox="1">
            <a:spLocks noChangeArrowheads="1"/>
          </p:cNvSpPr>
          <p:nvPr/>
        </p:nvSpPr>
        <p:spPr bwMode="auto">
          <a:xfrm>
            <a:off x="6437313" y="51276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LIRA</a:t>
            </a:r>
          </a:p>
        </p:txBody>
      </p:sp>
      <p:sp>
        <p:nvSpPr>
          <p:cNvPr id="61470" name="Text Box 14"/>
          <p:cNvSpPr txBox="1">
            <a:spLocks noChangeArrowheads="1"/>
          </p:cNvSpPr>
          <p:nvPr/>
        </p:nvSpPr>
        <p:spPr bwMode="auto">
          <a:xfrm>
            <a:off x="5081588" y="5138738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(9-36)</a:t>
            </a:r>
          </a:p>
        </p:txBody>
      </p:sp>
      <p:sp>
        <p:nvSpPr>
          <p:cNvPr id="61471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1472" name="Text Box 21"/>
          <p:cNvSpPr txBox="1">
            <a:spLocks noChangeArrowheads="1"/>
          </p:cNvSpPr>
          <p:nvPr/>
        </p:nvSpPr>
        <p:spPr bwMode="auto">
          <a:xfrm>
            <a:off x="1362075" y="62134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DMT2</a:t>
            </a:r>
          </a:p>
        </p:txBody>
      </p:sp>
      <p:sp>
        <p:nvSpPr>
          <p:cNvPr id="61473" name="Text Box 20"/>
          <p:cNvSpPr txBox="1">
            <a:spLocks noChangeArrowheads="1"/>
          </p:cNvSpPr>
          <p:nvPr/>
        </p:nvSpPr>
        <p:spPr bwMode="auto">
          <a:xfrm>
            <a:off x="1368425" y="586422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controllo</a:t>
            </a:r>
          </a:p>
        </p:txBody>
      </p:sp>
      <p:sp>
        <p:nvSpPr>
          <p:cNvPr id="61474" name="Text Box 15"/>
          <p:cNvSpPr txBox="1">
            <a:spLocks noChangeArrowheads="1"/>
          </p:cNvSpPr>
          <p:nvPr/>
        </p:nvSpPr>
        <p:spPr bwMode="auto">
          <a:xfrm>
            <a:off x="6437313" y="51276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asellaDiTesto 27"/>
          <p:cNvSpPr txBox="1">
            <a:spLocks noChangeArrowheads="1"/>
          </p:cNvSpPr>
          <p:nvPr/>
        </p:nvSpPr>
        <p:spPr bwMode="auto">
          <a:xfrm>
            <a:off x="142875" y="304800"/>
            <a:ext cx="8799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In piastrine di soggetti con DMT2, GLP-1 (7-36), GLP-1 (9-36) e Liraglutide aumentano l’effetto antiaggregante dell’NO, in presenza di Collagene, ma in misura minore rispetto ai soggetti sani di controllo. </a:t>
            </a:r>
          </a:p>
        </p:txBody>
      </p:sp>
      <p:pic>
        <p:nvPicPr>
          <p:cNvPr id="64514" name="Immagine 1" descr="Diapositiva2.jpg"/>
          <p:cNvPicPr>
            <a:picLocks noChangeAspect="1"/>
          </p:cNvPicPr>
          <p:nvPr/>
        </p:nvPicPr>
        <p:blipFill>
          <a:blip r:embed="rId2"/>
          <a:srcRect t="15784" b="15524"/>
          <a:stretch>
            <a:fillRect/>
          </a:stretch>
        </p:blipFill>
        <p:spPr bwMode="auto">
          <a:xfrm>
            <a:off x="484188" y="1787525"/>
            <a:ext cx="828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asellaDiTesto 27"/>
          <p:cNvSpPr txBox="1">
            <a:spLocks noChangeArrowheads="1"/>
          </p:cNvSpPr>
          <p:nvPr/>
        </p:nvSpPr>
        <p:spPr bwMode="auto">
          <a:xfrm>
            <a:off x="211138" y="119063"/>
            <a:ext cx="8932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In piastrine di soggetti con DMT2, </a:t>
            </a:r>
          </a:p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GLP-1 (7-36), GLP-1 (9-36) non modificano i livelli pAKT indotti da arachidonato, mentre Liraglutide li riduce ma in misura minore rispetto ai soggetti sani di controllo</a:t>
            </a:r>
          </a:p>
        </p:txBody>
      </p:sp>
      <p:pic>
        <p:nvPicPr>
          <p:cNvPr id="65538" name="Immagine 1" descr="Diapositiv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166813"/>
            <a:ext cx="7524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asellaDiTesto 27"/>
          <p:cNvSpPr txBox="1">
            <a:spLocks noChangeArrowheads="1"/>
          </p:cNvSpPr>
          <p:nvPr/>
        </p:nvSpPr>
        <p:spPr bwMode="auto">
          <a:xfrm>
            <a:off x="77788" y="119063"/>
            <a:ext cx="8980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In piastrine di soggetti con DMT2, </a:t>
            </a:r>
          </a:p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GLP-1 (7-36), GLP-1 (9-36) e Liraglutide riducono i livelli pERK-2 indotti da Arachidonato</a:t>
            </a:r>
          </a:p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 ma in misura minore rispetto ai soggetti sani di controllo</a:t>
            </a:r>
          </a:p>
        </p:txBody>
      </p:sp>
      <p:pic>
        <p:nvPicPr>
          <p:cNvPr id="66562" name="Immagine 2" descr="Diapositiva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128713"/>
            <a:ext cx="75374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asellaDiTesto 27"/>
          <p:cNvSpPr txBox="1">
            <a:spLocks noChangeArrowheads="1"/>
          </p:cNvSpPr>
          <p:nvPr/>
        </p:nvSpPr>
        <p:spPr bwMode="auto">
          <a:xfrm>
            <a:off x="222250" y="150813"/>
            <a:ext cx="868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Nei soggetti con DMT2, </a:t>
            </a:r>
          </a:p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GLP-1 (7-36), GLP-1 (9-36) non modificano i livelli pAKT indotti da Collagene </a:t>
            </a:r>
          </a:p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mentre Liraglutide li riduce ma in misura minore rispetto ai soggetti sani di controllo</a:t>
            </a:r>
          </a:p>
        </p:txBody>
      </p:sp>
      <p:pic>
        <p:nvPicPr>
          <p:cNvPr id="67586" name="Immagine 2" descr="Diapositiv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1128713"/>
            <a:ext cx="75374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asellaDiTesto 27"/>
          <p:cNvSpPr txBox="1">
            <a:spLocks noChangeArrowheads="1"/>
          </p:cNvSpPr>
          <p:nvPr/>
        </p:nvSpPr>
        <p:spPr bwMode="auto">
          <a:xfrm>
            <a:off x="-22225" y="244475"/>
            <a:ext cx="9218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In piastrine di soggetti con DMT2, </a:t>
            </a:r>
          </a:p>
          <a:p>
            <a:pPr algn="ctr"/>
            <a:r>
              <a:rPr lang="it-IT" sz="1600" b="1">
                <a:solidFill>
                  <a:schemeClr val="tx2"/>
                </a:solidFill>
                <a:latin typeface="Optima"/>
              </a:rPr>
              <a:t>GLP-1 (7-36), GLP-1 (9-36) e Liraglutide non modificano i livelli pERK-2 indotti da Collagene</a:t>
            </a:r>
          </a:p>
        </p:txBody>
      </p:sp>
      <p:pic>
        <p:nvPicPr>
          <p:cNvPr id="68610" name="Immagine 2" descr="Diapositiva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104900"/>
            <a:ext cx="753745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asellaDiTesto 18"/>
          <p:cNvSpPr txBox="1">
            <a:spLocks noChangeArrowheads="1"/>
          </p:cNvSpPr>
          <p:nvPr/>
        </p:nvSpPr>
        <p:spPr bwMode="auto">
          <a:xfrm>
            <a:off x="477838" y="280988"/>
            <a:ext cx="828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In piastrine di soggetti con DMT2, </a:t>
            </a:r>
          </a:p>
          <a:p>
            <a:pPr algn="ctr">
              <a:defRPr/>
            </a:pPr>
            <a:r>
              <a:rPr lang="it-IT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GLP-1 (7-36), GLP-1 (9-36) e Liraglutide riducono la sintesi di ROS stimolata da Arachidonato ma in misura minore rispetto ai soggetti sani di controllo</a:t>
            </a:r>
          </a:p>
        </p:txBody>
      </p:sp>
      <p:pic>
        <p:nvPicPr>
          <p:cNvPr id="69634" name="Immagine 2" descr="Diapositiva8.jpg"/>
          <p:cNvPicPr>
            <a:picLocks noChangeAspect="1"/>
          </p:cNvPicPr>
          <p:nvPr/>
        </p:nvPicPr>
        <p:blipFill>
          <a:blip r:embed="rId2"/>
          <a:srcRect t="11287" b="5763"/>
          <a:stretch>
            <a:fillRect/>
          </a:stretch>
        </p:blipFill>
        <p:spPr bwMode="auto">
          <a:xfrm>
            <a:off x="839788" y="1662113"/>
            <a:ext cx="753745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7000" y="1152525"/>
            <a:ext cx="89042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spcAft>
                <a:spcPts val="1200"/>
              </a:spcAft>
            </a:pPr>
            <a:r>
              <a:rPr lang="it-IT" sz="1800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In piastrine di soggetti con DMT2, rispetto a soggetti sani di controllo, è ridotta  la capacità di GLP-1(7-36), GLP-1(9-36) e Liraglutide di:</a:t>
            </a:r>
          </a:p>
          <a:p>
            <a:pPr algn="just" defTabSz="914400">
              <a:spcAft>
                <a:spcPts val="1200"/>
              </a:spcAft>
              <a:buFontTx/>
              <a:buChar char="•"/>
            </a:pPr>
            <a:r>
              <a:rPr lang="it-IT" sz="1800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 aumentare l’effetto antiaggregante dell’NO. </a:t>
            </a:r>
          </a:p>
          <a:p>
            <a:pPr algn="just" defTabSz="914400">
              <a:spcAft>
                <a:spcPts val="1200"/>
              </a:spcAft>
              <a:buFont typeface="Arial" charset="0"/>
              <a:buChar char="•"/>
            </a:pPr>
            <a:r>
              <a:rPr lang="it-IT" sz="1800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 ridurre i livelli di pAKT e p-ERK-2 stimolati dagli agonisti Collagene e   Arachidonato.</a:t>
            </a:r>
          </a:p>
          <a:p>
            <a:pPr algn="just" defTabSz="914400">
              <a:spcAft>
                <a:spcPts val="1200"/>
              </a:spcAft>
              <a:buFont typeface="Arial" charset="0"/>
              <a:buChar char="•"/>
            </a:pPr>
            <a:r>
              <a:rPr lang="it-IT" sz="1800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ridurre la produzione di ROS stimolata da Arachidonato</a:t>
            </a:r>
            <a:r>
              <a:rPr lang="it-IT" sz="1800" b="1">
                <a:solidFill>
                  <a:schemeClr val="tx2"/>
                </a:solidFill>
                <a:ea typeface="ＭＳ Ｐゴシック" pitchFamily="34" charset="-128"/>
                <a:cs typeface="Optima"/>
              </a:rPr>
              <a:t>.</a:t>
            </a:r>
            <a:r>
              <a:rPr lang="it-IT" sz="1800">
                <a:solidFill>
                  <a:schemeClr val="tx2"/>
                </a:solidFill>
                <a:ea typeface="ＭＳ Ｐゴシック" pitchFamily="34" charset="-128"/>
                <a:cs typeface="Optima"/>
              </a:rPr>
              <a:t> </a:t>
            </a:r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184150" y="22225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400" b="1" i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Conclusioni </a:t>
            </a:r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0" y="479425"/>
            <a:ext cx="6019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1925" y="3633788"/>
            <a:ext cx="8847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800" b="1">
                <a:solidFill>
                  <a:schemeClr val="tx2"/>
                </a:solidFill>
              </a:rPr>
              <a:t>La presenza di una resistenza agli effetti del GLP-1 sulla risposta piastrinica all’NO e agli agonisti potrebbe essere coinvolta nel complesso quadro di alterazioni responsabili dell’iperattivazione piastrinica ampiamente documentata nel diabete.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217988" y="5719763"/>
            <a:ext cx="288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Grazie per l’attenzione</a:t>
            </a:r>
          </a:p>
        </p:txBody>
      </p:sp>
      <p:sp>
        <p:nvSpPr>
          <p:cNvPr id="70662" name="AutoShape 8" descr="Risultati immagini per foto omino che si pone una domanda"/>
          <p:cNvSpPr>
            <a:spLocks noChangeAspect="1" noChangeArrowheads="1"/>
          </p:cNvSpPr>
          <p:nvPr/>
        </p:nvSpPr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63" name="AutoShape 10" descr="Risultati immagini per foto omino che si pone una domanda"/>
          <p:cNvSpPr>
            <a:spLocks noChangeAspect="1" noChangeArrowheads="1"/>
          </p:cNvSpPr>
          <p:nvPr/>
        </p:nvSpPr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688" name="Picture 12" descr="ANd9GcRkCkUwqZOuaAOP7_VTCeMJPMvdmQP6YWn8BCZKQjWIqawK8Gl1LtQq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4225" y="5135563"/>
            <a:ext cx="1552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62469" grpId="0"/>
      <p:bldP spid="716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7" descr="easd_logo Berlin 2012.bmp"/>
          <p:cNvSpPr>
            <a:spLocks noChangeAspect="1" noChangeArrowheads="1"/>
          </p:cNvSpPr>
          <p:nvPr/>
        </p:nvSpPr>
        <p:spPr bwMode="auto">
          <a:xfrm>
            <a:off x="4000500" y="2971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it-IT" sz="18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6626" name="AutoShape 9" descr="easd_logo Berlin 2012.bmp"/>
          <p:cNvSpPr>
            <a:spLocks noChangeAspect="1" noChangeArrowheads="1"/>
          </p:cNvSpPr>
          <p:nvPr/>
        </p:nvSpPr>
        <p:spPr bwMode="auto">
          <a:xfrm>
            <a:off x="4000500" y="2971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it-IT" sz="18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7313" y="0"/>
            <a:ext cx="658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 pitchFamily="34" charset="-128"/>
                <a:cs typeface="Optima" charset="0"/>
              </a:rPr>
              <a:t>Premessa (1) : effetti metabolici del GLP-1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-7938" y="396875"/>
            <a:ext cx="5657851" cy="269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6629" name="Immagine 5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870200"/>
            <a:ext cx="2784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magine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" y="2800350"/>
            <a:ext cx="11890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1387475"/>
            <a:ext cx="2030412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7038" y="1463675"/>
            <a:ext cx="18780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magine 1" descr="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363" y="790575"/>
            <a:ext cx="14843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3224213" y="3846513"/>
            <a:ext cx="8429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1200" b="1"/>
              <a:t>(7-36)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3251200" y="5740400"/>
            <a:ext cx="8429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/>
              <a:t>(9-36)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An external file that holds a picture, illustration, etc.&#10;Object name is nihms2207f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92150"/>
            <a:ext cx="6553200" cy="5473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0" y="765175"/>
            <a:ext cx="5075238" cy="3097213"/>
            <a:chOff x="0" y="436"/>
            <a:chExt cx="3197" cy="1951"/>
          </a:xfrm>
        </p:grpSpPr>
        <p:sp>
          <p:nvSpPr>
            <p:cNvPr id="27654" name="Text Box 4"/>
            <p:cNvSpPr txBox="1">
              <a:spLocks noChangeArrowheads="1"/>
            </p:cNvSpPr>
            <p:nvPr/>
          </p:nvSpPr>
          <p:spPr bwMode="auto">
            <a:xfrm>
              <a:off x="0" y="1616"/>
              <a:ext cx="1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CC3300"/>
                  </a:solidFill>
                  <a:latin typeface="Comic Sans MS" pitchFamily="66" charset="0"/>
                </a:rPr>
                <a:t>Piastrine ????</a:t>
              </a:r>
            </a:p>
          </p:txBody>
        </p:sp>
        <p:pic>
          <p:nvPicPr>
            <p:cNvPr id="27655" name="Picture 5" descr="piastr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" y="436"/>
              <a:ext cx="1125" cy="95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7656" name="AutoShape 6"/>
            <p:cNvSpPr>
              <a:spLocks noChangeArrowheads="1"/>
            </p:cNvSpPr>
            <p:nvPr/>
          </p:nvSpPr>
          <p:spPr bwMode="auto">
            <a:xfrm flipH="1">
              <a:off x="249" y="2115"/>
              <a:ext cx="2948" cy="272"/>
            </a:xfrm>
            <a:prstGeom prst="curvedUpArrow">
              <a:avLst>
                <a:gd name="adj1" fmla="val 216765"/>
                <a:gd name="adj2" fmla="val 433529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359275" y="6381750"/>
            <a:ext cx="463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1200" i="1">
                <a:latin typeface="Comic Sans MS" pitchFamily="66" charset="0"/>
              </a:rPr>
              <a:t>Ussher JR, Drucker DJ, Endocr Rev, 2012 Apr;33(2):187-215. </a:t>
            </a:r>
            <a:endParaRPr lang="it-IT" sz="1200" b="1" i="1">
              <a:latin typeface="Comic Sans MS" pitchFamily="66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763" y="33338"/>
            <a:ext cx="722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 pitchFamily="34" charset="-128"/>
                <a:cs typeface="Optima" charset="0"/>
              </a:rPr>
              <a:t>Premessa (2) : effetti cardiovascolari del GLP-1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-14288" y="446088"/>
            <a:ext cx="5992813" cy="222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-47625" y="33338"/>
            <a:ext cx="7685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 pitchFamily="34" charset="-128"/>
                <a:cs typeface="Optima" charset="0"/>
              </a:rPr>
              <a:t>Premessa (3): Effetti del GLP-1 in piastrine di soggetti sani</a:t>
            </a:r>
          </a:p>
        </p:txBody>
      </p:sp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-4763" y="479425"/>
            <a:ext cx="7642226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75" name="CasellaDiTesto 2"/>
          <p:cNvSpPr txBox="1">
            <a:spLocks noChangeArrowheads="1"/>
          </p:cNvSpPr>
          <p:nvPr/>
        </p:nvSpPr>
        <p:spPr bwMode="auto">
          <a:xfrm>
            <a:off x="820738" y="1843088"/>
            <a:ext cx="239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Effetti antiaggreganti dell’NO</a:t>
            </a:r>
          </a:p>
        </p:txBody>
      </p:sp>
      <p:sp>
        <p:nvSpPr>
          <p:cNvPr id="28676" name="CasellaDiTesto 9"/>
          <p:cNvSpPr txBox="1">
            <a:spLocks noChangeArrowheads="1"/>
          </p:cNvSpPr>
          <p:nvPr/>
        </p:nvSpPr>
        <p:spPr bwMode="auto">
          <a:xfrm>
            <a:off x="749300" y="3228975"/>
            <a:ext cx="239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Sintesi di cGMP indotta da NO</a:t>
            </a:r>
          </a:p>
        </p:txBody>
      </p:sp>
      <p:sp>
        <p:nvSpPr>
          <p:cNvPr id="28677" name="CasellaDiTesto 10"/>
          <p:cNvSpPr txBox="1">
            <a:spLocks noChangeArrowheads="1"/>
          </p:cNvSpPr>
          <p:nvPr/>
        </p:nvSpPr>
        <p:spPr bwMode="auto">
          <a:xfrm>
            <a:off x="754063" y="4610100"/>
            <a:ext cx="2378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Attivazione della via PKG/VASP</a:t>
            </a:r>
          </a:p>
        </p:txBody>
      </p:sp>
      <p:sp>
        <p:nvSpPr>
          <p:cNvPr id="28678" name="CasellaDiTesto 16"/>
          <p:cNvSpPr txBox="1">
            <a:spLocks noChangeArrowheads="1"/>
          </p:cNvSpPr>
          <p:nvPr/>
        </p:nvSpPr>
        <p:spPr bwMode="auto">
          <a:xfrm>
            <a:off x="6448425" y="4491038"/>
            <a:ext cx="2393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Sintesi di ROS stimolata da agonista piastrinico.</a:t>
            </a:r>
          </a:p>
        </p:txBody>
      </p: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3497263" y="1962150"/>
            <a:ext cx="2146300" cy="3124200"/>
            <a:chOff x="2203" y="1236"/>
            <a:chExt cx="1352" cy="1968"/>
          </a:xfrm>
        </p:grpSpPr>
        <p:pic>
          <p:nvPicPr>
            <p:cNvPr id="28695" name="Immagin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6" y="2202"/>
              <a:ext cx="931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>
              <a:spLocks noChangeArrowheads="1"/>
            </p:cNvSpPr>
            <p:nvPr/>
          </p:nvSpPr>
          <p:spPr bwMode="auto">
            <a:xfrm>
              <a:off x="2203" y="1236"/>
              <a:ext cx="1352" cy="1968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18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28697" name="CasellaDiTesto 20"/>
            <p:cNvSpPr txBox="1">
              <a:spLocks noChangeArrowheads="1"/>
            </p:cNvSpPr>
            <p:nvPr/>
          </p:nvSpPr>
          <p:spPr bwMode="auto">
            <a:xfrm>
              <a:off x="2418" y="1393"/>
              <a:ext cx="964" cy="5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>
                  <a:solidFill>
                    <a:schemeClr val="tx2"/>
                  </a:solidFill>
                  <a:latin typeface="Optima"/>
                </a:rPr>
                <a:t>GLP-1 (7-36)</a:t>
              </a:r>
            </a:p>
            <a:p>
              <a:pPr algn="ctr"/>
              <a:r>
                <a:rPr lang="it-IT" sz="1800" b="1">
                  <a:solidFill>
                    <a:schemeClr val="tx2"/>
                  </a:solidFill>
                  <a:latin typeface="Optima"/>
                </a:rPr>
                <a:t>GLP-1 (9-36)</a:t>
              </a:r>
            </a:p>
            <a:p>
              <a:pPr algn="ctr"/>
              <a:r>
                <a:rPr lang="it-IT" sz="1800" b="1">
                  <a:solidFill>
                    <a:schemeClr val="tx2"/>
                  </a:solidFill>
                  <a:latin typeface="Optima"/>
                </a:rPr>
                <a:t>Liraglutide</a:t>
              </a:r>
            </a:p>
          </p:txBody>
        </p:sp>
      </p:grpSp>
      <p:sp>
        <p:nvSpPr>
          <p:cNvPr id="28680" name="CasellaDiTesto 14"/>
          <p:cNvSpPr txBox="1">
            <a:spLocks noChangeArrowheads="1"/>
          </p:cNvSpPr>
          <p:nvPr/>
        </p:nvSpPr>
        <p:spPr bwMode="auto">
          <a:xfrm>
            <a:off x="6426200" y="1793875"/>
            <a:ext cx="2589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Attivazione delle vie di segnale di PI-3K/Akt</a:t>
            </a:r>
          </a:p>
        </p:txBody>
      </p:sp>
      <p:sp>
        <p:nvSpPr>
          <p:cNvPr id="28681" name="CasellaDiTesto 14"/>
          <p:cNvSpPr txBox="1">
            <a:spLocks noChangeArrowheads="1"/>
          </p:cNvSpPr>
          <p:nvPr/>
        </p:nvSpPr>
        <p:spPr bwMode="auto">
          <a:xfrm>
            <a:off x="6408738" y="2947988"/>
            <a:ext cx="2584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600" b="1">
                <a:solidFill>
                  <a:schemeClr val="tx2"/>
                </a:solidFill>
                <a:latin typeface="Optima"/>
              </a:rPr>
              <a:t>Attivazione delle vie di segnale di MAPK/ERK-2/p38/JNK-2</a:t>
            </a:r>
          </a:p>
        </p:txBody>
      </p:sp>
      <p:sp>
        <p:nvSpPr>
          <p:cNvPr id="29" name="Freccia su 6"/>
          <p:cNvSpPr>
            <a:spLocks noChangeArrowheads="1"/>
          </p:cNvSpPr>
          <p:nvPr/>
        </p:nvSpPr>
        <p:spPr bwMode="auto">
          <a:xfrm rot="10800000">
            <a:off x="6110288" y="1682750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Freccia su 6"/>
          <p:cNvSpPr>
            <a:spLocks noChangeArrowheads="1"/>
          </p:cNvSpPr>
          <p:nvPr/>
        </p:nvSpPr>
        <p:spPr bwMode="auto">
          <a:xfrm rot="10800000">
            <a:off x="6115050" y="3021013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Freccia su 17"/>
          <p:cNvSpPr>
            <a:spLocks noChangeArrowheads="1"/>
          </p:cNvSpPr>
          <p:nvPr/>
        </p:nvSpPr>
        <p:spPr bwMode="auto">
          <a:xfrm rot="10800000">
            <a:off x="6102350" y="4498975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44" name="Freccia su 13"/>
          <p:cNvSpPr>
            <a:spLocks noChangeArrowheads="1"/>
          </p:cNvSpPr>
          <p:nvPr/>
        </p:nvSpPr>
        <p:spPr bwMode="auto">
          <a:xfrm>
            <a:off x="398463" y="4487863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47" name="Freccia su 12"/>
          <p:cNvSpPr>
            <a:spLocks noChangeArrowheads="1"/>
          </p:cNvSpPr>
          <p:nvPr/>
        </p:nvSpPr>
        <p:spPr bwMode="auto">
          <a:xfrm>
            <a:off x="387350" y="3063875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48" name="Freccia su 15"/>
          <p:cNvSpPr>
            <a:spLocks noChangeArrowheads="1"/>
          </p:cNvSpPr>
          <p:nvPr/>
        </p:nvSpPr>
        <p:spPr bwMode="auto">
          <a:xfrm>
            <a:off x="398463" y="1720850"/>
            <a:ext cx="320675" cy="809625"/>
          </a:xfrm>
          <a:prstGeom prst="up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1966913" y="5891213"/>
            <a:ext cx="532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Effetti indipendenti dal recettore del GLP-1</a:t>
            </a:r>
          </a:p>
        </p:txBody>
      </p:sp>
      <p:sp>
        <p:nvSpPr>
          <p:cNvPr id="28689" name="Text Box 24"/>
          <p:cNvSpPr txBox="1">
            <a:spLocks noChangeArrowheads="1"/>
          </p:cNvSpPr>
          <p:nvPr/>
        </p:nvSpPr>
        <p:spPr bwMode="auto">
          <a:xfrm>
            <a:off x="176213" y="855663"/>
            <a:ext cx="30178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>
                <a:solidFill>
                  <a:schemeClr val="tx2"/>
                </a:solidFill>
              </a:rPr>
              <a:t> Meccanismi di inibizione</a:t>
            </a:r>
          </a:p>
        </p:txBody>
      </p:sp>
      <p:sp>
        <p:nvSpPr>
          <p:cNvPr id="28690" name="Text Box 26"/>
          <p:cNvSpPr txBox="1">
            <a:spLocks noChangeArrowheads="1"/>
          </p:cNvSpPr>
          <p:nvPr/>
        </p:nvSpPr>
        <p:spPr bwMode="auto">
          <a:xfrm>
            <a:off x="5680075" y="855663"/>
            <a:ext cx="329247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 Meccanismi di attivazione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6213" y="806450"/>
            <a:ext cx="8839200" cy="5843588"/>
            <a:chOff x="244" y="606"/>
            <a:chExt cx="5421" cy="3681"/>
          </a:xfrm>
        </p:grpSpPr>
        <p:pic>
          <p:nvPicPr>
            <p:cNvPr id="28692" name="Picture 25" descr="0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" y="606"/>
              <a:ext cx="5421" cy="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3741" y="2882"/>
              <a:ext cx="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>
                  <a:solidFill>
                    <a:srgbClr val="33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inibizione</a:t>
              </a:r>
            </a:p>
          </p:txBody>
        </p:sp>
        <p:sp>
          <p:nvSpPr>
            <p:cNvPr id="89115" name="Text Box 27"/>
            <p:cNvSpPr txBox="1">
              <a:spLocks noChangeArrowheads="1"/>
            </p:cNvSpPr>
            <p:nvPr/>
          </p:nvSpPr>
          <p:spPr bwMode="auto">
            <a:xfrm>
              <a:off x="1186" y="2091"/>
              <a:ext cx="9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>
                  <a:solidFill>
                    <a:srgbClr val="33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attivazione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9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744" grpId="0" animBg="1"/>
      <p:bldP spid="31747" grpId="0" animBg="1"/>
      <p:bldP spid="31748" grpId="0" animBg="1"/>
      <p:bldP spid="89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mmagine 1" descr="glp-1.tif"/>
          <p:cNvSpPr>
            <a:spLocks noChangeAspect="1"/>
          </p:cNvSpPr>
          <p:nvPr/>
        </p:nvSpPr>
        <p:spPr bwMode="auto">
          <a:xfrm>
            <a:off x="1889125" y="1984375"/>
            <a:ext cx="16621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800"/>
          </a:p>
        </p:txBody>
      </p:sp>
      <p:sp>
        <p:nvSpPr>
          <p:cNvPr id="29698" name="AutoShape 9" descr="easd_logo Berlin 2012.bmp"/>
          <p:cNvSpPr>
            <a:spLocks noChangeAspect="1" noChangeArrowheads="1"/>
          </p:cNvSpPr>
          <p:nvPr/>
        </p:nvSpPr>
        <p:spPr bwMode="auto">
          <a:xfrm>
            <a:off x="3986213" y="24526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it-IT" sz="18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355975" y="4238625"/>
            <a:ext cx="245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DIABETE DI TIPO 2</a:t>
            </a:r>
          </a:p>
        </p:txBody>
      </p:sp>
      <p:sp>
        <p:nvSpPr>
          <p:cNvPr id="4" name="Ovale 3"/>
          <p:cNvSpPr>
            <a:spLocks noChangeArrowheads="1"/>
          </p:cNvSpPr>
          <p:nvPr/>
        </p:nvSpPr>
        <p:spPr bwMode="auto">
          <a:xfrm rot="698253">
            <a:off x="1273175" y="1795463"/>
            <a:ext cx="3989388" cy="2322512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Ovale 17"/>
          <p:cNvSpPr>
            <a:spLocks noChangeArrowheads="1"/>
          </p:cNvSpPr>
          <p:nvPr/>
        </p:nvSpPr>
        <p:spPr bwMode="auto">
          <a:xfrm rot="-653810">
            <a:off x="3906838" y="1773238"/>
            <a:ext cx="3987800" cy="2322512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Ovale 4"/>
          <p:cNvSpPr>
            <a:spLocks noChangeArrowheads="1"/>
          </p:cNvSpPr>
          <p:nvPr/>
        </p:nvSpPr>
        <p:spPr bwMode="auto">
          <a:xfrm>
            <a:off x="3486150" y="2481263"/>
            <a:ext cx="2201863" cy="3179762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206875" y="2557463"/>
            <a:ext cx="696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6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?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038350" y="2443163"/>
            <a:ext cx="108108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</a:rPr>
              <a:t>GLP-1</a:t>
            </a:r>
          </a:p>
        </p:txBody>
      </p:sp>
      <p:pic>
        <p:nvPicPr>
          <p:cNvPr id="29705" name="Immagine 15" descr="1-activated-platelets-artwork-david-m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2147888"/>
            <a:ext cx="17272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7" descr="easd_logo Berlin 2012.bmp"/>
          <p:cNvSpPr>
            <a:spLocks noChangeAspect="1" noChangeArrowheads="1"/>
          </p:cNvSpPr>
          <p:nvPr/>
        </p:nvSpPr>
        <p:spPr bwMode="auto">
          <a:xfrm>
            <a:off x="4000500" y="2971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it-IT" sz="1800">
              <a:solidFill>
                <a:schemeClr val="accent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0722" name="AutoShape 9" descr="easd_logo Berlin 2012.bmp"/>
          <p:cNvSpPr>
            <a:spLocks noChangeAspect="1" noChangeArrowheads="1"/>
          </p:cNvSpPr>
          <p:nvPr/>
        </p:nvSpPr>
        <p:spPr bwMode="auto">
          <a:xfrm>
            <a:off x="4000500" y="2971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it-IT" sz="1800">
              <a:solidFill>
                <a:schemeClr val="accent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88975" y="2205038"/>
            <a:ext cx="77962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it-IT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Valutare in piastrine di soggetti affetti da diabete di tipo 2 l’influenza </a:t>
            </a:r>
            <a:r>
              <a:rPr lang="it-IT" b="1" i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in vitro </a:t>
            </a:r>
            <a:r>
              <a:rPr lang="it-IT" b="1">
                <a:solidFill>
                  <a:schemeClr val="tx2"/>
                </a:solidFill>
                <a:latin typeface="Optima"/>
                <a:ea typeface="ＭＳ Ｐゴシック" pitchFamily="34" charset="-128"/>
                <a:cs typeface="Optima"/>
              </a:rPr>
              <a:t>del GLP-1 (7-36), del GLP-1 (9-36) e dell’analogo Liraglutide, sull’azione antiaggregante dell’NO, sull’attivazione delle molecole del segnale di PI-3K e MAPK e sullo stress ossidativo stimolati da agonisti piastrinici.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54025" y="61913"/>
            <a:ext cx="245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  <a:ea typeface="ＭＳ Ｐゴシック" pitchFamily="34" charset="-128"/>
                <a:cs typeface="Optima" charset="0"/>
              </a:rPr>
              <a:t>Scopo dello studio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0" y="474663"/>
            <a:ext cx="40005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4"/>
          <p:cNvGrpSpPr>
            <a:grpSpLocks/>
          </p:cNvGrpSpPr>
          <p:nvPr/>
        </p:nvGrpSpPr>
        <p:grpSpPr bwMode="auto">
          <a:xfrm>
            <a:off x="134938" y="130175"/>
            <a:ext cx="8912225" cy="6727825"/>
            <a:chOff x="85" y="82"/>
            <a:chExt cx="5614" cy="4238"/>
          </a:xfrm>
        </p:grpSpPr>
        <p:pic>
          <p:nvPicPr>
            <p:cNvPr id="31746" name="Immagine 1" descr="Table 1.jpg"/>
            <p:cNvPicPr>
              <a:picLocks noChangeAspect="1"/>
            </p:cNvPicPr>
            <p:nvPr/>
          </p:nvPicPr>
          <p:blipFill>
            <a:blip r:embed="rId2"/>
            <a:srcRect t="5479" b="5359"/>
            <a:stretch>
              <a:fillRect/>
            </a:stretch>
          </p:blipFill>
          <p:spPr bwMode="auto">
            <a:xfrm>
              <a:off x="85" y="273"/>
              <a:ext cx="5614" cy="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0" name="Text Box 3"/>
            <p:cNvSpPr txBox="1">
              <a:spLocks noChangeArrowheads="1"/>
            </p:cNvSpPr>
            <p:nvPr/>
          </p:nvSpPr>
          <p:spPr bwMode="auto">
            <a:xfrm>
              <a:off x="1304" y="82"/>
              <a:ext cx="3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it-IT" sz="18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Parametri clinici ed ematochimici dei soggetti</a:t>
              </a: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3308" y="658"/>
              <a:ext cx="92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it-IT" sz="1400" b="1"/>
                <a:t>           20</a:t>
              </a: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3623" y="871"/>
              <a:ext cx="49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/>
                <a:t>9/11</a:t>
              </a:r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3325" y="1252"/>
              <a:ext cx="90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/>
                <a:t>       32,6±1.1</a:t>
              </a:r>
            </a:p>
          </p:txBody>
        </p:sp>
        <p:sp>
          <p:nvSpPr>
            <p:cNvPr id="31751" name="Rectangle 9"/>
            <p:cNvSpPr>
              <a:spLocks noChangeArrowheads="1"/>
            </p:cNvSpPr>
            <p:nvPr/>
          </p:nvSpPr>
          <p:spPr bwMode="auto">
            <a:xfrm>
              <a:off x="3308" y="658"/>
              <a:ext cx="920" cy="1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it-IT" sz="1200" b="1"/>
                <a:t>20</a:t>
              </a:r>
            </a:p>
          </p:txBody>
        </p:sp>
        <p:sp>
          <p:nvSpPr>
            <p:cNvPr id="31752" name="Rectangle 11"/>
            <p:cNvSpPr>
              <a:spLocks noChangeArrowheads="1"/>
            </p:cNvSpPr>
            <p:nvPr/>
          </p:nvSpPr>
          <p:spPr bwMode="auto">
            <a:xfrm>
              <a:off x="3346" y="1060"/>
              <a:ext cx="790" cy="19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400" b="1"/>
                <a:t>56,1±1.,9</a:t>
              </a:r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>
              <a:off x="3308" y="1252"/>
              <a:ext cx="9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60418" name="Grafico" r:id="rId3" imgW="6096060" imgH="4067085" progId="MSGraph.Chart.8">
              <p:embed followColorScheme="full"/>
            </p:oleObj>
          </a:graphicData>
        </a:graphic>
      </p:graphicFrame>
      <p:sp>
        <p:nvSpPr>
          <p:cNvPr id="60419" name="Line 3"/>
          <p:cNvSpPr>
            <a:spLocks noChangeShapeType="1"/>
          </p:cNvSpPr>
          <p:nvPr/>
        </p:nvSpPr>
        <p:spPr bwMode="auto">
          <a:xfrm flipH="1" flipV="1">
            <a:off x="2657475" y="1716088"/>
            <a:ext cx="11113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3036888" y="1976438"/>
            <a:ext cx="11112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3995738" y="1898650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 flipV="1">
            <a:off x="4349750" y="1771650"/>
            <a:ext cx="127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5310188" y="1738313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5675313" y="1804988"/>
            <a:ext cx="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6611938" y="1550988"/>
            <a:ext cx="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6988175" y="1771650"/>
            <a:ext cx="11113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 rot="-5400000">
            <a:off x="-337343" y="3129756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/>
              <a:t>Maximal Aggregation all’ADP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405063" y="5129213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basale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743325" y="5122863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(7-36)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081588" y="5138738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GLP-1</a:t>
            </a:r>
          </a:p>
          <a:p>
            <a:r>
              <a:rPr lang="it-IT" sz="1600" b="1"/>
              <a:t>(9-36)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437313" y="512762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LIRA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941513" y="244475"/>
            <a:ext cx="530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GLP-1 (7-36), GLP-1 (9-36) e Liraglutide </a:t>
            </a:r>
          </a:p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influenzano la risposta aggregante all’ADP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157288" y="5954713"/>
            <a:ext cx="214312" cy="2000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162050" y="6303963"/>
            <a:ext cx="214313" cy="200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431925" y="5886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1368425" y="586422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controllo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362075" y="62134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DMT2</a:t>
            </a:r>
          </a:p>
        </p:txBody>
      </p:sp>
      <p:sp>
        <p:nvSpPr>
          <p:cNvPr id="60438" name="Text Box 20"/>
          <p:cNvSpPr txBox="1">
            <a:spLocks noChangeArrowheads="1"/>
          </p:cNvSpPr>
          <p:nvPr/>
        </p:nvSpPr>
        <p:spPr bwMode="auto">
          <a:xfrm>
            <a:off x="1368425" y="586422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controllo</a:t>
            </a:r>
          </a:p>
        </p:txBody>
      </p:sp>
      <p:sp>
        <p:nvSpPr>
          <p:cNvPr id="60439" name="Text Box 21"/>
          <p:cNvSpPr txBox="1">
            <a:spLocks noChangeArrowheads="1"/>
          </p:cNvSpPr>
          <p:nvPr/>
        </p:nvSpPr>
        <p:spPr bwMode="auto">
          <a:xfrm>
            <a:off x="1362075" y="62134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/>
              <a:t>DMT2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asellaDiTesto 27"/>
          <p:cNvSpPr txBox="1">
            <a:spLocks noChangeArrowheads="1"/>
          </p:cNvSpPr>
          <p:nvPr/>
        </p:nvSpPr>
        <p:spPr bwMode="auto">
          <a:xfrm>
            <a:off x="222250" y="304800"/>
            <a:ext cx="8693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In piastrine di soggetti con DMT2, GLP-1 (7-36), GLP-1 (9-36) e Liraglutide </a:t>
            </a:r>
          </a:p>
          <a:p>
            <a:pPr algn="ctr">
              <a:defRPr/>
            </a:pPr>
            <a:r>
              <a:rPr lang="it-IT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 charset="0"/>
              </a:rPr>
              <a:t>non aumentano l’effetto antiaggregante dell’NO in presenza di ADP</a:t>
            </a:r>
          </a:p>
          <a:p>
            <a:pPr algn="ctr">
              <a:defRPr/>
            </a:pPr>
            <a:endParaRPr lang="it-IT" sz="1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tima" charset="0"/>
            </a:endParaRPr>
          </a:p>
        </p:txBody>
      </p:sp>
      <p:pic>
        <p:nvPicPr>
          <p:cNvPr id="63490" name="Immagine 1" descr="Diapositiva1.jpg"/>
          <p:cNvPicPr>
            <a:picLocks noChangeAspect="1"/>
          </p:cNvPicPr>
          <p:nvPr/>
        </p:nvPicPr>
        <p:blipFill>
          <a:blip r:embed="rId2"/>
          <a:srcRect t="12621" b="12105"/>
          <a:stretch>
            <a:fillRect/>
          </a:stretch>
        </p:blipFill>
        <p:spPr bwMode="auto">
          <a:xfrm>
            <a:off x="449263" y="1471613"/>
            <a:ext cx="8308975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559</Words>
  <Application>Microsoft Macintosh PowerPoint</Application>
  <PresentationFormat>Presentazione su schermo (4:3)</PresentationFormat>
  <Paragraphs>107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6" baseType="lpstr">
      <vt:lpstr>Arial</vt:lpstr>
      <vt:lpstr>Calibri</vt:lpstr>
      <vt:lpstr>ＭＳ Ｐゴシック</vt:lpstr>
      <vt:lpstr>Optima</vt:lpstr>
      <vt:lpstr>Comic Sans MS</vt:lpstr>
      <vt:lpstr>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1_Tema di Office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Manager/>
  <Company>Università di Torino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Cristina Barale</dc:creator>
  <cp:keywords/>
  <dc:description/>
  <cp:lastModifiedBy>Isabella</cp:lastModifiedBy>
  <cp:revision>163</cp:revision>
  <dcterms:created xsi:type="dcterms:W3CDTF">2015-01-22T10:36:29Z</dcterms:created>
  <dcterms:modified xsi:type="dcterms:W3CDTF">2015-06-19T12:37:37Z</dcterms:modified>
  <cp:category/>
</cp:coreProperties>
</file>